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handoutMasterIdLst>
    <p:handoutMasterId r:id="rId27"/>
  </p:handoutMasterIdLst>
  <p:sldIdLst>
    <p:sldId id="277" r:id="rId6"/>
    <p:sldId id="312" r:id="rId7"/>
    <p:sldId id="313" r:id="rId8"/>
    <p:sldId id="322" r:id="rId9"/>
    <p:sldId id="327" r:id="rId10"/>
    <p:sldId id="310" r:id="rId11"/>
    <p:sldId id="311" r:id="rId12"/>
    <p:sldId id="318" r:id="rId13"/>
    <p:sldId id="325" r:id="rId14"/>
    <p:sldId id="319" r:id="rId15"/>
    <p:sldId id="320" r:id="rId16"/>
    <p:sldId id="323" r:id="rId17"/>
    <p:sldId id="321" r:id="rId18"/>
    <p:sldId id="296" r:id="rId19"/>
    <p:sldId id="316" r:id="rId20"/>
    <p:sldId id="324" r:id="rId21"/>
    <p:sldId id="314" r:id="rId22"/>
    <p:sldId id="309" r:id="rId23"/>
    <p:sldId id="326" r:id="rId24"/>
    <p:sldId id="267" r:id="rId25"/>
  </p:sldIdLst>
  <p:sldSz cx="12192000" cy="6858000"/>
  <p:notesSz cx="7104063" cy="10234613"/>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AB5"/>
    <a:srgbClr val="BAD1BD"/>
    <a:srgbClr val="241C40"/>
    <a:srgbClr val="7DCFE0"/>
    <a:srgbClr val="4A205D"/>
    <a:srgbClr val="BAD1DB"/>
    <a:srgbClr val="231C3F"/>
    <a:srgbClr val="991C42"/>
    <a:srgbClr val="8FC97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B7799-5912-4D6C-B58D-5E025A6C2946}" v="1" dt="2023-09-27T07:34:44.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850" y="43"/>
      </p:cViewPr>
      <p:guideLst/>
    </p:cSldViewPr>
  </p:slideViewPr>
  <p:notesTextViewPr>
    <p:cViewPr>
      <p:scale>
        <a:sx n="1" d="1"/>
        <a:sy n="1" d="1"/>
      </p:scale>
      <p:origin x="0" y="0"/>
    </p:cViewPr>
  </p:notesTextViewPr>
  <p:notesViewPr>
    <p:cSldViewPr snapToGrid="0" showGuides="1">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Helene Magnussen" userId="b66708c4-1d5d-487f-a779-38ddf25c7227" providerId="ADAL" clId="{F17B7799-5912-4D6C-B58D-5E025A6C2946}"/>
    <pc:docChg chg="modNotesMaster modHandout">
      <pc:chgData name="Ingrid Helene Magnussen" userId="b66708c4-1d5d-487f-a779-38ddf25c7227" providerId="ADAL" clId="{F17B7799-5912-4D6C-B58D-5E025A6C2946}" dt="2023-09-27T07:34:44.655"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F3767-9CE7-4E86-A214-D0516CB9A34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FI"/>
        </a:p>
      </dgm:t>
    </dgm:pt>
    <dgm:pt modelId="{EAB1A36C-DDB3-4D72-8804-350F2457EED2}">
      <dgm:prSet phldrT="[Text]"/>
      <dgm:spPr/>
      <dgm:t>
        <a:bodyPr/>
        <a:lstStyle/>
        <a:p>
          <a:r>
            <a:rPr lang="en-US" dirty="0"/>
            <a:t>Indicators</a:t>
          </a:r>
          <a:endParaRPr lang="en-FI" dirty="0"/>
        </a:p>
      </dgm:t>
    </dgm:pt>
    <dgm:pt modelId="{FD93228E-633B-4045-A293-06BA938A7AC1}" type="parTrans" cxnId="{36E2F311-8C9E-4652-B2C2-A103B06505B8}">
      <dgm:prSet/>
      <dgm:spPr/>
      <dgm:t>
        <a:bodyPr/>
        <a:lstStyle/>
        <a:p>
          <a:endParaRPr lang="en-FI"/>
        </a:p>
      </dgm:t>
    </dgm:pt>
    <dgm:pt modelId="{FB207699-7F86-4A4D-BE64-DD64330882BA}" type="sibTrans" cxnId="{36E2F311-8C9E-4652-B2C2-A103B06505B8}">
      <dgm:prSet/>
      <dgm:spPr/>
      <dgm:t>
        <a:bodyPr/>
        <a:lstStyle/>
        <a:p>
          <a:endParaRPr lang="en-FI"/>
        </a:p>
      </dgm:t>
    </dgm:pt>
    <dgm:pt modelId="{5175B468-0B38-4BC3-B238-BC312E6EE3CE}">
      <dgm:prSet phldrT="[Text]"/>
      <dgm:spPr/>
      <dgm:t>
        <a:bodyPr/>
        <a:lstStyle/>
        <a:p>
          <a:r>
            <a:rPr lang="en-US" dirty="0"/>
            <a:t>Data sources and management</a:t>
          </a:r>
          <a:endParaRPr lang="en-FI" dirty="0"/>
        </a:p>
      </dgm:t>
    </dgm:pt>
    <dgm:pt modelId="{13C1A274-F141-41F4-BEFB-EF7694DB1BE2}" type="parTrans" cxnId="{3349027D-975F-4E10-9F8A-640BFF13DA17}">
      <dgm:prSet/>
      <dgm:spPr/>
      <dgm:t>
        <a:bodyPr/>
        <a:lstStyle/>
        <a:p>
          <a:endParaRPr lang="en-FI"/>
        </a:p>
      </dgm:t>
    </dgm:pt>
    <dgm:pt modelId="{42D68649-7196-4A11-8385-501D7A99C14F}" type="sibTrans" cxnId="{3349027D-975F-4E10-9F8A-640BFF13DA17}">
      <dgm:prSet/>
      <dgm:spPr/>
      <dgm:t>
        <a:bodyPr/>
        <a:lstStyle/>
        <a:p>
          <a:endParaRPr lang="en-FI"/>
        </a:p>
      </dgm:t>
    </dgm:pt>
    <dgm:pt modelId="{1AD62B6C-257C-4A21-9923-B98B8D30389C}">
      <dgm:prSet phldrT="[Text]"/>
      <dgm:spPr/>
      <dgm:t>
        <a:bodyPr/>
        <a:lstStyle/>
        <a:p>
          <a:r>
            <a:rPr lang="en-US" dirty="0"/>
            <a:t>Responsibilities</a:t>
          </a:r>
          <a:endParaRPr lang="en-FI" dirty="0"/>
        </a:p>
      </dgm:t>
    </dgm:pt>
    <dgm:pt modelId="{FB60F74B-B21E-4142-AFEB-0C3A6DEA6FA8}" type="parTrans" cxnId="{BF9BEFCE-7764-4A36-8CC3-6F62B426FD1B}">
      <dgm:prSet/>
      <dgm:spPr/>
      <dgm:t>
        <a:bodyPr/>
        <a:lstStyle/>
        <a:p>
          <a:endParaRPr lang="en-FI"/>
        </a:p>
      </dgm:t>
    </dgm:pt>
    <dgm:pt modelId="{F414ED77-38E3-4852-9866-291309583D9B}" type="sibTrans" cxnId="{BF9BEFCE-7764-4A36-8CC3-6F62B426FD1B}">
      <dgm:prSet/>
      <dgm:spPr/>
      <dgm:t>
        <a:bodyPr/>
        <a:lstStyle/>
        <a:p>
          <a:endParaRPr lang="en-FI"/>
        </a:p>
      </dgm:t>
    </dgm:pt>
    <dgm:pt modelId="{0EC0FCC0-C3BD-49B7-9901-0EA41F794637}">
      <dgm:prSet phldrT="[Text]"/>
      <dgm:spPr/>
      <dgm:t>
        <a:bodyPr/>
        <a:lstStyle/>
        <a:p>
          <a:r>
            <a:rPr lang="en-US" dirty="0"/>
            <a:t>Resources</a:t>
          </a:r>
          <a:endParaRPr lang="en-FI" dirty="0"/>
        </a:p>
      </dgm:t>
    </dgm:pt>
    <dgm:pt modelId="{B4B8D703-D33D-46DE-81A6-69A6ED100E6A}" type="parTrans" cxnId="{F3FCFD59-044E-41EF-96EF-A63AD5D39F43}">
      <dgm:prSet/>
      <dgm:spPr/>
      <dgm:t>
        <a:bodyPr/>
        <a:lstStyle/>
        <a:p>
          <a:endParaRPr lang="en-FI"/>
        </a:p>
      </dgm:t>
    </dgm:pt>
    <dgm:pt modelId="{C3AA4C45-4E0E-4DF6-BCCD-1FD2F516C3D4}" type="sibTrans" cxnId="{F3FCFD59-044E-41EF-96EF-A63AD5D39F43}">
      <dgm:prSet/>
      <dgm:spPr/>
      <dgm:t>
        <a:bodyPr/>
        <a:lstStyle/>
        <a:p>
          <a:endParaRPr lang="en-FI"/>
        </a:p>
      </dgm:t>
    </dgm:pt>
    <dgm:pt modelId="{9541DBFB-6522-4957-BFE1-B636607F5A5E}">
      <dgm:prSet phldrT="[Text]"/>
      <dgm:spPr/>
      <dgm:t>
        <a:bodyPr/>
        <a:lstStyle/>
        <a:p>
          <a:r>
            <a:rPr lang="en-US" dirty="0"/>
            <a:t>Analysis</a:t>
          </a:r>
          <a:endParaRPr lang="en-FI" dirty="0"/>
        </a:p>
      </dgm:t>
    </dgm:pt>
    <dgm:pt modelId="{79B4901D-B8FD-4270-A233-A7F424A17C88}" type="parTrans" cxnId="{7352C58C-671C-4EDE-ADEA-BD96487F3822}">
      <dgm:prSet/>
      <dgm:spPr/>
      <dgm:t>
        <a:bodyPr/>
        <a:lstStyle/>
        <a:p>
          <a:endParaRPr lang="en-FI"/>
        </a:p>
      </dgm:t>
    </dgm:pt>
    <dgm:pt modelId="{E57198AD-4BF4-4DF1-9B4E-49766974BB52}" type="sibTrans" cxnId="{7352C58C-671C-4EDE-ADEA-BD96487F3822}">
      <dgm:prSet/>
      <dgm:spPr/>
      <dgm:t>
        <a:bodyPr/>
        <a:lstStyle/>
        <a:p>
          <a:endParaRPr lang="en-FI"/>
        </a:p>
      </dgm:t>
    </dgm:pt>
    <dgm:pt modelId="{71264C78-287B-45A0-AEB3-5DD012FAA848}">
      <dgm:prSet phldrT="[Text]"/>
      <dgm:spPr/>
      <dgm:t>
        <a:bodyPr/>
        <a:lstStyle/>
        <a:p>
          <a:r>
            <a:rPr lang="en-US" dirty="0"/>
            <a:t>Dissemination</a:t>
          </a:r>
          <a:endParaRPr lang="en-FI" dirty="0"/>
        </a:p>
      </dgm:t>
    </dgm:pt>
    <dgm:pt modelId="{E595F121-84C6-43A5-9AB1-B7F0A305E50D}" type="parTrans" cxnId="{AE536084-377E-4A9C-9621-0278D464E3D6}">
      <dgm:prSet/>
      <dgm:spPr/>
      <dgm:t>
        <a:bodyPr/>
        <a:lstStyle/>
        <a:p>
          <a:endParaRPr lang="en-FI"/>
        </a:p>
      </dgm:t>
    </dgm:pt>
    <dgm:pt modelId="{10DBB607-C49B-49A4-A693-ED0F00018E77}" type="sibTrans" cxnId="{AE536084-377E-4A9C-9621-0278D464E3D6}">
      <dgm:prSet/>
      <dgm:spPr/>
      <dgm:t>
        <a:bodyPr/>
        <a:lstStyle/>
        <a:p>
          <a:endParaRPr lang="en-FI"/>
        </a:p>
      </dgm:t>
    </dgm:pt>
    <dgm:pt modelId="{0B221ACA-12EC-49DF-8AF5-D6272F9C6EB7}">
      <dgm:prSet phldrT="[Text]"/>
      <dgm:spPr/>
      <dgm:t>
        <a:bodyPr/>
        <a:lstStyle/>
        <a:p>
          <a:r>
            <a:rPr lang="en-US" dirty="0"/>
            <a:t>Continuous improvement cycle</a:t>
          </a:r>
          <a:endParaRPr lang="en-FI" dirty="0"/>
        </a:p>
      </dgm:t>
    </dgm:pt>
    <dgm:pt modelId="{D505C8FA-0EB5-42E6-BA7A-FAC831BCEB96}" type="parTrans" cxnId="{BD9D54FF-FE34-46A2-9C7D-95929C6D4A27}">
      <dgm:prSet/>
      <dgm:spPr/>
      <dgm:t>
        <a:bodyPr/>
        <a:lstStyle/>
        <a:p>
          <a:endParaRPr lang="en-FI"/>
        </a:p>
      </dgm:t>
    </dgm:pt>
    <dgm:pt modelId="{09A36949-6EDF-4C5F-91CA-9A48468C1F90}" type="sibTrans" cxnId="{BD9D54FF-FE34-46A2-9C7D-95929C6D4A27}">
      <dgm:prSet/>
      <dgm:spPr/>
      <dgm:t>
        <a:bodyPr/>
        <a:lstStyle/>
        <a:p>
          <a:endParaRPr lang="en-FI"/>
        </a:p>
      </dgm:t>
    </dgm:pt>
    <dgm:pt modelId="{4559E2A7-6775-40EC-9E7F-AB09E792AD0A}" type="pres">
      <dgm:prSet presAssocID="{3D5F3767-9CE7-4E86-A214-D0516CB9A344}" presName="Name0" presStyleCnt="0">
        <dgm:presLayoutVars>
          <dgm:chMax val="1"/>
          <dgm:chPref val="1"/>
          <dgm:dir/>
          <dgm:animOne val="branch"/>
          <dgm:animLvl val="lvl"/>
        </dgm:presLayoutVars>
      </dgm:prSet>
      <dgm:spPr/>
    </dgm:pt>
    <dgm:pt modelId="{C2C60C07-1762-4A4D-A6E9-8F9D377C20CC}" type="pres">
      <dgm:prSet presAssocID="{EAB1A36C-DDB3-4D72-8804-350F2457EED2}" presName="Parent" presStyleLbl="node0" presStyleIdx="0" presStyleCnt="1">
        <dgm:presLayoutVars>
          <dgm:chMax val="6"/>
          <dgm:chPref val="6"/>
        </dgm:presLayoutVars>
      </dgm:prSet>
      <dgm:spPr/>
    </dgm:pt>
    <dgm:pt modelId="{FB8B04D0-DC4A-4AB5-BCFA-077EFAD12AA7}" type="pres">
      <dgm:prSet presAssocID="{5175B468-0B38-4BC3-B238-BC312E6EE3CE}" presName="Accent1" presStyleCnt="0"/>
      <dgm:spPr/>
    </dgm:pt>
    <dgm:pt modelId="{33984AA7-4405-4E7D-BAEB-AB665CF2B97A}" type="pres">
      <dgm:prSet presAssocID="{5175B468-0B38-4BC3-B238-BC312E6EE3CE}" presName="Accent" presStyleLbl="bgShp" presStyleIdx="0" presStyleCnt="6"/>
      <dgm:spPr/>
    </dgm:pt>
    <dgm:pt modelId="{D3639F31-E90F-4A8B-BC66-0B7481050B45}" type="pres">
      <dgm:prSet presAssocID="{5175B468-0B38-4BC3-B238-BC312E6EE3CE}" presName="Child1" presStyleLbl="node1" presStyleIdx="0" presStyleCnt="6">
        <dgm:presLayoutVars>
          <dgm:chMax val="0"/>
          <dgm:chPref val="0"/>
          <dgm:bulletEnabled val="1"/>
        </dgm:presLayoutVars>
      </dgm:prSet>
      <dgm:spPr/>
    </dgm:pt>
    <dgm:pt modelId="{5F0B2CE3-A3B1-4794-A394-CD8D0D9888BA}" type="pres">
      <dgm:prSet presAssocID="{1AD62B6C-257C-4A21-9923-B98B8D30389C}" presName="Accent2" presStyleCnt="0"/>
      <dgm:spPr/>
    </dgm:pt>
    <dgm:pt modelId="{745715B4-DF32-4CF6-BDFB-A2AD9027971F}" type="pres">
      <dgm:prSet presAssocID="{1AD62B6C-257C-4A21-9923-B98B8D30389C}" presName="Accent" presStyleLbl="bgShp" presStyleIdx="1" presStyleCnt="6"/>
      <dgm:spPr/>
    </dgm:pt>
    <dgm:pt modelId="{EC197BD3-4D75-4A09-9251-BDA9E1ADBE25}" type="pres">
      <dgm:prSet presAssocID="{1AD62B6C-257C-4A21-9923-B98B8D30389C}" presName="Child2" presStyleLbl="node1" presStyleIdx="1" presStyleCnt="6">
        <dgm:presLayoutVars>
          <dgm:chMax val="0"/>
          <dgm:chPref val="0"/>
          <dgm:bulletEnabled val="1"/>
        </dgm:presLayoutVars>
      </dgm:prSet>
      <dgm:spPr/>
    </dgm:pt>
    <dgm:pt modelId="{BE78F89E-F7C9-477F-A67B-16314783E46A}" type="pres">
      <dgm:prSet presAssocID="{0EC0FCC0-C3BD-49B7-9901-0EA41F794637}" presName="Accent3" presStyleCnt="0"/>
      <dgm:spPr/>
    </dgm:pt>
    <dgm:pt modelId="{E17814CA-5A0C-4203-B898-F5697B4CD44D}" type="pres">
      <dgm:prSet presAssocID="{0EC0FCC0-C3BD-49B7-9901-0EA41F794637}" presName="Accent" presStyleLbl="bgShp" presStyleIdx="2" presStyleCnt="6"/>
      <dgm:spPr/>
    </dgm:pt>
    <dgm:pt modelId="{676E5059-1E6E-43C9-9D18-63582451417A}" type="pres">
      <dgm:prSet presAssocID="{0EC0FCC0-C3BD-49B7-9901-0EA41F794637}" presName="Child3" presStyleLbl="node1" presStyleIdx="2" presStyleCnt="6">
        <dgm:presLayoutVars>
          <dgm:chMax val="0"/>
          <dgm:chPref val="0"/>
          <dgm:bulletEnabled val="1"/>
        </dgm:presLayoutVars>
      </dgm:prSet>
      <dgm:spPr/>
    </dgm:pt>
    <dgm:pt modelId="{DDA00B82-C9AD-4F2A-8AEF-622857BFE639}" type="pres">
      <dgm:prSet presAssocID="{9541DBFB-6522-4957-BFE1-B636607F5A5E}" presName="Accent4" presStyleCnt="0"/>
      <dgm:spPr/>
    </dgm:pt>
    <dgm:pt modelId="{EEA3CC98-7F99-4898-B54E-78EA8B77466D}" type="pres">
      <dgm:prSet presAssocID="{9541DBFB-6522-4957-BFE1-B636607F5A5E}" presName="Accent" presStyleLbl="bgShp" presStyleIdx="3" presStyleCnt="6"/>
      <dgm:spPr/>
    </dgm:pt>
    <dgm:pt modelId="{6607C76D-AD40-42CB-9A20-B5DD2F0AC370}" type="pres">
      <dgm:prSet presAssocID="{9541DBFB-6522-4957-BFE1-B636607F5A5E}" presName="Child4" presStyleLbl="node1" presStyleIdx="3" presStyleCnt="6">
        <dgm:presLayoutVars>
          <dgm:chMax val="0"/>
          <dgm:chPref val="0"/>
          <dgm:bulletEnabled val="1"/>
        </dgm:presLayoutVars>
      </dgm:prSet>
      <dgm:spPr/>
    </dgm:pt>
    <dgm:pt modelId="{11B0736A-F931-4CE0-AA3B-CA199C0A601B}" type="pres">
      <dgm:prSet presAssocID="{71264C78-287B-45A0-AEB3-5DD012FAA848}" presName="Accent5" presStyleCnt="0"/>
      <dgm:spPr/>
    </dgm:pt>
    <dgm:pt modelId="{2429F9E0-54B3-4F01-A599-E1CF88F10F20}" type="pres">
      <dgm:prSet presAssocID="{71264C78-287B-45A0-AEB3-5DD012FAA848}" presName="Accent" presStyleLbl="bgShp" presStyleIdx="4" presStyleCnt="6"/>
      <dgm:spPr/>
    </dgm:pt>
    <dgm:pt modelId="{4F6BADDD-C4EE-45DE-B6B0-75893DEA55C9}" type="pres">
      <dgm:prSet presAssocID="{71264C78-287B-45A0-AEB3-5DD012FAA848}" presName="Child5" presStyleLbl="node1" presStyleIdx="4" presStyleCnt="6">
        <dgm:presLayoutVars>
          <dgm:chMax val="0"/>
          <dgm:chPref val="0"/>
          <dgm:bulletEnabled val="1"/>
        </dgm:presLayoutVars>
      </dgm:prSet>
      <dgm:spPr/>
    </dgm:pt>
    <dgm:pt modelId="{0C0AD56D-5AFB-41CD-965D-4C14D0161617}" type="pres">
      <dgm:prSet presAssocID="{0B221ACA-12EC-49DF-8AF5-D6272F9C6EB7}" presName="Accent6" presStyleCnt="0"/>
      <dgm:spPr/>
    </dgm:pt>
    <dgm:pt modelId="{E2E6222C-5DBC-4510-8DCD-C205AC6AD662}" type="pres">
      <dgm:prSet presAssocID="{0B221ACA-12EC-49DF-8AF5-D6272F9C6EB7}" presName="Accent" presStyleLbl="bgShp" presStyleIdx="5" presStyleCnt="6"/>
      <dgm:spPr/>
    </dgm:pt>
    <dgm:pt modelId="{23F35CCD-3225-4347-B64B-F73B256F9C06}" type="pres">
      <dgm:prSet presAssocID="{0B221ACA-12EC-49DF-8AF5-D6272F9C6EB7}" presName="Child6" presStyleLbl="node1" presStyleIdx="5" presStyleCnt="6">
        <dgm:presLayoutVars>
          <dgm:chMax val="0"/>
          <dgm:chPref val="0"/>
          <dgm:bulletEnabled val="1"/>
        </dgm:presLayoutVars>
      </dgm:prSet>
      <dgm:spPr/>
    </dgm:pt>
  </dgm:ptLst>
  <dgm:cxnLst>
    <dgm:cxn modelId="{36E2F311-8C9E-4652-B2C2-A103B06505B8}" srcId="{3D5F3767-9CE7-4E86-A214-D0516CB9A344}" destId="{EAB1A36C-DDB3-4D72-8804-350F2457EED2}" srcOrd="0" destOrd="0" parTransId="{FD93228E-633B-4045-A293-06BA938A7AC1}" sibTransId="{FB207699-7F86-4A4D-BE64-DD64330882BA}"/>
    <dgm:cxn modelId="{FA57ED16-C4A7-47A7-AD72-7693A26D9330}" type="presOf" srcId="{0B221ACA-12EC-49DF-8AF5-D6272F9C6EB7}" destId="{23F35CCD-3225-4347-B64B-F73B256F9C06}" srcOrd="0" destOrd="0" presId="urn:microsoft.com/office/officeart/2011/layout/HexagonRadial"/>
    <dgm:cxn modelId="{D1A3A533-3F1F-4C68-A9B4-D89F8210E365}" type="presOf" srcId="{9541DBFB-6522-4957-BFE1-B636607F5A5E}" destId="{6607C76D-AD40-42CB-9A20-B5DD2F0AC370}" srcOrd="0" destOrd="0" presId="urn:microsoft.com/office/officeart/2011/layout/HexagonRadial"/>
    <dgm:cxn modelId="{2268EC57-0FBD-4A08-9095-7EE4BCF99729}" type="presOf" srcId="{EAB1A36C-DDB3-4D72-8804-350F2457EED2}" destId="{C2C60C07-1762-4A4D-A6E9-8F9D377C20CC}" srcOrd="0" destOrd="0" presId="urn:microsoft.com/office/officeart/2011/layout/HexagonRadial"/>
    <dgm:cxn modelId="{F3FCFD59-044E-41EF-96EF-A63AD5D39F43}" srcId="{EAB1A36C-DDB3-4D72-8804-350F2457EED2}" destId="{0EC0FCC0-C3BD-49B7-9901-0EA41F794637}" srcOrd="2" destOrd="0" parTransId="{B4B8D703-D33D-46DE-81A6-69A6ED100E6A}" sibTransId="{C3AA4C45-4E0E-4DF6-BCCD-1FD2F516C3D4}"/>
    <dgm:cxn modelId="{3349027D-975F-4E10-9F8A-640BFF13DA17}" srcId="{EAB1A36C-DDB3-4D72-8804-350F2457EED2}" destId="{5175B468-0B38-4BC3-B238-BC312E6EE3CE}" srcOrd="0" destOrd="0" parTransId="{13C1A274-F141-41F4-BEFB-EF7694DB1BE2}" sibTransId="{42D68649-7196-4A11-8385-501D7A99C14F}"/>
    <dgm:cxn modelId="{AE536084-377E-4A9C-9621-0278D464E3D6}" srcId="{EAB1A36C-DDB3-4D72-8804-350F2457EED2}" destId="{71264C78-287B-45A0-AEB3-5DD012FAA848}" srcOrd="4" destOrd="0" parTransId="{E595F121-84C6-43A5-9AB1-B7F0A305E50D}" sibTransId="{10DBB607-C49B-49A4-A693-ED0F00018E77}"/>
    <dgm:cxn modelId="{F3496C85-AA8C-44B0-98E5-B96804432DCF}" type="presOf" srcId="{1AD62B6C-257C-4A21-9923-B98B8D30389C}" destId="{EC197BD3-4D75-4A09-9251-BDA9E1ADBE25}" srcOrd="0" destOrd="0" presId="urn:microsoft.com/office/officeart/2011/layout/HexagonRadial"/>
    <dgm:cxn modelId="{7352C58C-671C-4EDE-ADEA-BD96487F3822}" srcId="{EAB1A36C-DDB3-4D72-8804-350F2457EED2}" destId="{9541DBFB-6522-4957-BFE1-B636607F5A5E}" srcOrd="3" destOrd="0" parTransId="{79B4901D-B8FD-4270-A233-A7F424A17C88}" sibTransId="{E57198AD-4BF4-4DF1-9B4E-49766974BB52}"/>
    <dgm:cxn modelId="{F1F6D4A2-A4FE-4A30-A424-972FBDC7954E}" type="presOf" srcId="{0EC0FCC0-C3BD-49B7-9901-0EA41F794637}" destId="{676E5059-1E6E-43C9-9D18-63582451417A}" srcOrd="0" destOrd="0" presId="urn:microsoft.com/office/officeart/2011/layout/HexagonRadial"/>
    <dgm:cxn modelId="{6216CCB9-C7B0-4E92-9C53-99B996C3EB35}" type="presOf" srcId="{3D5F3767-9CE7-4E86-A214-D0516CB9A344}" destId="{4559E2A7-6775-40EC-9E7F-AB09E792AD0A}" srcOrd="0" destOrd="0" presId="urn:microsoft.com/office/officeart/2011/layout/HexagonRadial"/>
    <dgm:cxn modelId="{BD9C03C8-B216-4729-A2B3-58656BD341F9}" type="presOf" srcId="{71264C78-287B-45A0-AEB3-5DD012FAA848}" destId="{4F6BADDD-C4EE-45DE-B6B0-75893DEA55C9}" srcOrd="0" destOrd="0" presId="urn:microsoft.com/office/officeart/2011/layout/HexagonRadial"/>
    <dgm:cxn modelId="{BF9BEFCE-7764-4A36-8CC3-6F62B426FD1B}" srcId="{EAB1A36C-DDB3-4D72-8804-350F2457EED2}" destId="{1AD62B6C-257C-4A21-9923-B98B8D30389C}" srcOrd="1" destOrd="0" parTransId="{FB60F74B-B21E-4142-AFEB-0C3A6DEA6FA8}" sibTransId="{F414ED77-38E3-4852-9866-291309583D9B}"/>
    <dgm:cxn modelId="{E369DBE3-0633-4DF9-B3F2-29AB6C7C6E10}" type="presOf" srcId="{5175B468-0B38-4BC3-B238-BC312E6EE3CE}" destId="{D3639F31-E90F-4A8B-BC66-0B7481050B45}" srcOrd="0" destOrd="0" presId="urn:microsoft.com/office/officeart/2011/layout/HexagonRadial"/>
    <dgm:cxn modelId="{BD9D54FF-FE34-46A2-9C7D-95929C6D4A27}" srcId="{EAB1A36C-DDB3-4D72-8804-350F2457EED2}" destId="{0B221ACA-12EC-49DF-8AF5-D6272F9C6EB7}" srcOrd="5" destOrd="0" parTransId="{D505C8FA-0EB5-42E6-BA7A-FAC831BCEB96}" sibTransId="{09A36949-6EDF-4C5F-91CA-9A48468C1F90}"/>
    <dgm:cxn modelId="{ECB2AE71-40BC-459D-B3F2-D68BBE39A785}" type="presParOf" srcId="{4559E2A7-6775-40EC-9E7F-AB09E792AD0A}" destId="{C2C60C07-1762-4A4D-A6E9-8F9D377C20CC}" srcOrd="0" destOrd="0" presId="urn:microsoft.com/office/officeart/2011/layout/HexagonRadial"/>
    <dgm:cxn modelId="{8E51CA97-C86E-4CC8-8D3F-F32CB29C436C}" type="presParOf" srcId="{4559E2A7-6775-40EC-9E7F-AB09E792AD0A}" destId="{FB8B04D0-DC4A-4AB5-BCFA-077EFAD12AA7}" srcOrd="1" destOrd="0" presId="urn:microsoft.com/office/officeart/2011/layout/HexagonRadial"/>
    <dgm:cxn modelId="{80B96D33-D44E-46B8-AB6A-AF845AA751DD}" type="presParOf" srcId="{FB8B04D0-DC4A-4AB5-BCFA-077EFAD12AA7}" destId="{33984AA7-4405-4E7D-BAEB-AB665CF2B97A}" srcOrd="0" destOrd="0" presId="urn:microsoft.com/office/officeart/2011/layout/HexagonRadial"/>
    <dgm:cxn modelId="{ECD2BA14-0F70-4F32-9326-08F846D8028F}" type="presParOf" srcId="{4559E2A7-6775-40EC-9E7F-AB09E792AD0A}" destId="{D3639F31-E90F-4A8B-BC66-0B7481050B45}" srcOrd="2" destOrd="0" presId="urn:microsoft.com/office/officeart/2011/layout/HexagonRadial"/>
    <dgm:cxn modelId="{E5159899-4672-446E-A600-FC4684CAF004}" type="presParOf" srcId="{4559E2A7-6775-40EC-9E7F-AB09E792AD0A}" destId="{5F0B2CE3-A3B1-4794-A394-CD8D0D9888BA}" srcOrd="3" destOrd="0" presId="urn:microsoft.com/office/officeart/2011/layout/HexagonRadial"/>
    <dgm:cxn modelId="{B47FF016-E0B4-4596-9A7E-ECF99503810A}" type="presParOf" srcId="{5F0B2CE3-A3B1-4794-A394-CD8D0D9888BA}" destId="{745715B4-DF32-4CF6-BDFB-A2AD9027971F}" srcOrd="0" destOrd="0" presId="urn:microsoft.com/office/officeart/2011/layout/HexagonRadial"/>
    <dgm:cxn modelId="{BF75310E-6E11-4BD3-A1A8-4A639836D38B}" type="presParOf" srcId="{4559E2A7-6775-40EC-9E7F-AB09E792AD0A}" destId="{EC197BD3-4D75-4A09-9251-BDA9E1ADBE25}" srcOrd="4" destOrd="0" presId="urn:microsoft.com/office/officeart/2011/layout/HexagonRadial"/>
    <dgm:cxn modelId="{D56453CD-14DA-477F-B623-D38E42ED9C25}" type="presParOf" srcId="{4559E2A7-6775-40EC-9E7F-AB09E792AD0A}" destId="{BE78F89E-F7C9-477F-A67B-16314783E46A}" srcOrd="5" destOrd="0" presId="urn:microsoft.com/office/officeart/2011/layout/HexagonRadial"/>
    <dgm:cxn modelId="{FDA726C9-34DD-48AE-A47E-801993488ACE}" type="presParOf" srcId="{BE78F89E-F7C9-477F-A67B-16314783E46A}" destId="{E17814CA-5A0C-4203-B898-F5697B4CD44D}" srcOrd="0" destOrd="0" presId="urn:microsoft.com/office/officeart/2011/layout/HexagonRadial"/>
    <dgm:cxn modelId="{DBF18722-31C2-46C7-BA48-AD65D3521F48}" type="presParOf" srcId="{4559E2A7-6775-40EC-9E7F-AB09E792AD0A}" destId="{676E5059-1E6E-43C9-9D18-63582451417A}" srcOrd="6" destOrd="0" presId="urn:microsoft.com/office/officeart/2011/layout/HexagonRadial"/>
    <dgm:cxn modelId="{83A4155A-8C4E-448C-844E-6E1A08FF8DDB}" type="presParOf" srcId="{4559E2A7-6775-40EC-9E7F-AB09E792AD0A}" destId="{DDA00B82-C9AD-4F2A-8AEF-622857BFE639}" srcOrd="7" destOrd="0" presId="urn:microsoft.com/office/officeart/2011/layout/HexagonRadial"/>
    <dgm:cxn modelId="{B9726BAB-3B7D-438A-A536-CA2264F6DA83}" type="presParOf" srcId="{DDA00B82-C9AD-4F2A-8AEF-622857BFE639}" destId="{EEA3CC98-7F99-4898-B54E-78EA8B77466D}" srcOrd="0" destOrd="0" presId="urn:microsoft.com/office/officeart/2011/layout/HexagonRadial"/>
    <dgm:cxn modelId="{C7B582EB-E008-4B74-B1B2-5976767611D6}" type="presParOf" srcId="{4559E2A7-6775-40EC-9E7F-AB09E792AD0A}" destId="{6607C76D-AD40-42CB-9A20-B5DD2F0AC370}" srcOrd="8" destOrd="0" presId="urn:microsoft.com/office/officeart/2011/layout/HexagonRadial"/>
    <dgm:cxn modelId="{6617E7BD-FC6B-42C3-A9DA-56ACEB5DBEBC}" type="presParOf" srcId="{4559E2A7-6775-40EC-9E7F-AB09E792AD0A}" destId="{11B0736A-F931-4CE0-AA3B-CA199C0A601B}" srcOrd="9" destOrd="0" presId="urn:microsoft.com/office/officeart/2011/layout/HexagonRadial"/>
    <dgm:cxn modelId="{782627E4-7278-4960-9F3D-EC2C624AF48C}" type="presParOf" srcId="{11B0736A-F931-4CE0-AA3B-CA199C0A601B}" destId="{2429F9E0-54B3-4F01-A599-E1CF88F10F20}" srcOrd="0" destOrd="0" presId="urn:microsoft.com/office/officeart/2011/layout/HexagonRadial"/>
    <dgm:cxn modelId="{003B7CF7-4863-4EBF-9257-79F12C0A888B}" type="presParOf" srcId="{4559E2A7-6775-40EC-9E7F-AB09E792AD0A}" destId="{4F6BADDD-C4EE-45DE-B6B0-75893DEA55C9}" srcOrd="10" destOrd="0" presId="urn:microsoft.com/office/officeart/2011/layout/HexagonRadial"/>
    <dgm:cxn modelId="{CB984792-CAD5-40B2-8A26-146060849BB6}" type="presParOf" srcId="{4559E2A7-6775-40EC-9E7F-AB09E792AD0A}" destId="{0C0AD56D-5AFB-41CD-965D-4C14D0161617}" srcOrd="11" destOrd="0" presId="urn:microsoft.com/office/officeart/2011/layout/HexagonRadial"/>
    <dgm:cxn modelId="{D0C0039C-634E-4C58-BE9C-2D61A1EDD1CB}" type="presParOf" srcId="{0C0AD56D-5AFB-41CD-965D-4C14D0161617}" destId="{E2E6222C-5DBC-4510-8DCD-C205AC6AD662}" srcOrd="0" destOrd="0" presId="urn:microsoft.com/office/officeart/2011/layout/HexagonRadial"/>
    <dgm:cxn modelId="{6EDF1057-A72B-4D55-99B1-D77F490AC73D}" type="presParOf" srcId="{4559E2A7-6775-40EC-9E7F-AB09E792AD0A}" destId="{23F35CCD-3225-4347-B64B-F73B256F9C0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0C07-1762-4A4D-A6E9-8F9D377C20CC}">
      <dsp:nvSpPr>
        <dsp:cNvPr id="0" name=""/>
        <dsp:cNvSpPr/>
      </dsp:nvSpPr>
      <dsp:spPr>
        <a:xfrm>
          <a:off x="3046672" y="1600403"/>
          <a:ext cx="2034182" cy="175965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Indicators</a:t>
          </a:r>
          <a:endParaRPr lang="en-FI" sz="1100" kern="1200" dirty="0"/>
        </a:p>
      </dsp:txBody>
      <dsp:txXfrm>
        <a:off x="3383765" y="1892002"/>
        <a:ext cx="1359996" cy="1176452"/>
      </dsp:txXfrm>
    </dsp:sp>
    <dsp:sp modelId="{745715B4-DF32-4CF6-BDFB-A2AD9027971F}">
      <dsp:nvSpPr>
        <dsp:cNvPr id="0" name=""/>
        <dsp:cNvSpPr/>
      </dsp:nvSpPr>
      <dsp:spPr>
        <a:xfrm>
          <a:off x="4320461" y="758529"/>
          <a:ext cx="767490" cy="661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39F31-E90F-4A8B-BC66-0B7481050B45}">
      <dsp:nvSpPr>
        <dsp:cNvPr id="0" name=""/>
        <dsp:cNvSpPr/>
      </dsp:nvSpPr>
      <dsp:spPr>
        <a:xfrm>
          <a:off x="3234049" y="0"/>
          <a:ext cx="1666997" cy="14421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Data sources and management</a:t>
          </a:r>
          <a:endParaRPr lang="en-FI" sz="1100" kern="1200" dirty="0"/>
        </a:p>
      </dsp:txBody>
      <dsp:txXfrm>
        <a:off x="3510306" y="238995"/>
        <a:ext cx="1114483" cy="964159"/>
      </dsp:txXfrm>
    </dsp:sp>
    <dsp:sp modelId="{E17814CA-5A0C-4203-B898-F5697B4CD44D}">
      <dsp:nvSpPr>
        <dsp:cNvPr id="0" name=""/>
        <dsp:cNvSpPr/>
      </dsp:nvSpPr>
      <dsp:spPr>
        <a:xfrm>
          <a:off x="5216182" y="1994799"/>
          <a:ext cx="767490" cy="661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97BD3-4D75-4A09-9251-BDA9E1ADBE25}">
      <dsp:nvSpPr>
        <dsp:cNvPr id="0" name=""/>
        <dsp:cNvSpPr/>
      </dsp:nvSpPr>
      <dsp:spPr>
        <a:xfrm>
          <a:off x="4762880" y="887018"/>
          <a:ext cx="1666997" cy="14421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Responsibilities</a:t>
          </a:r>
          <a:endParaRPr lang="en-FI" sz="1100" kern="1200" dirty="0"/>
        </a:p>
      </dsp:txBody>
      <dsp:txXfrm>
        <a:off x="5039137" y="1126013"/>
        <a:ext cx="1114483" cy="964159"/>
      </dsp:txXfrm>
    </dsp:sp>
    <dsp:sp modelId="{EEA3CC98-7F99-4898-B54E-78EA8B77466D}">
      <dsp:nvSpPr>
        <dsp:cNvPr id="0" name=""/>
        <dsp:cNvSpPr/>
      </dsp:nvSpPr>
      <dsp:spPr>
        <a:xfrm>
          <a:off x="4593956" y="3390315"/>
          <a:ext cx="767490" cy="661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6E5059-1E6E-43C9-9D18-63582451417A}">
      <dsp:nvSpPr>
        <dsp:cNvPr id="0" name=""/>
        <dsp:cNvSpPr/>
      </dsp:nvSpPr>
      <dsp:spPr>
        <a:xfrm>
          <a:off x="4762880" y="2630793"/>
          <a:ext cx="1666997" cy="14421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Resources</a:t>
          </a:r>
          <a:endParaRPr lang="en-FI" sz="1100" kern="1200" dirty="0"/>
        </a:p>
      </dsp:txBody>
      <dsp:txXfrm>
        <a:off x="5039137" y="2869788"/>
        <a:ext cx="1114483" cy="964159"/>
      </dsp:txXfrm>
    </dsp:sp>
    <dsp:sp modelId="{2429F9E0-54B3-4F01-A599-E1CF88F10F20}">
      <dsp:nvSpPr>
        <dsp:cNvPr id="0" name=""/>
        <dsp:cNvSpPr/>
      </dsp:nvSpPr>
      <dsp:spPr>
        <a:xfrm>
          <a:off x="3050457" y="3535175"/>
          <a:ext cx="767490" cy="661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7C76D-AD40-42CB-9A20-B5DD2F0AC370}">
      <dsp:nvSpPr>
        <dsp:cNvPr id="0" name=""/>
        <dsp:cNvSpPr/>
      </dsp:nvSpPr>
      <dsp:spPr>
        <a:xfrm>
          <a:off x="3234049" y="3518803"/>
          <a:ext cx="1666997" cy="14421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Analysis</a:t>
          </a:r>
          <a:endParaRPr lang="en-FI" sz="1100" kern="1200" dirty="0"/>
        </a:p>
      </dsp:txBody>
      <dsp:txXfrm>
        <a:off x="3510306" y="3757798"/>
        <a:ext cx="1114483" cy="964159"/>
      </dsp:txXfrm>
    </dsp:sp>
    <dsp:sp modelId="{E2E6222C-5DBC-4510-8DCD-C205AC6AD662}">
      <dsp:nvSpPr>
        <dsp:cNvPr id="0" name=""/>
        <dsp:cNvSpPr/>
      </dsp:nvSpPr>
      <dsp:spPr>
        <a:xfrm>
          <a:off x="2140067" y="2299401"/>
          <a:ext cx="767490" cy="6612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BADDD-C4EE-45DE-B6B0-75893DEA55C9}">
      <dsp:nvSpPr>
        <dsp:cNvPr id="0" name=""/>
        <dsp:cNvSpPr/>
      </dsp:nvSpPr>
      <dsp:spPr>
        <a:xfrm>
          <a:off x="1698121" y="2631785"/>
          <a:ext cx="1666997" cy="14421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Dissemination</a:t>
          </a:r>
          <a:endParaRPr lang="en-FI" sz="1100" kern="1200" dirty="0"/>
        </a:p>
      </dsp:txBody>
      <dsp:txXfrm>
        <a:off x="1974378" y="2870780"/>
        <a:ext cx="1114483" cy="964159"/>
      </dsp:txXfrm>
    </dsp:sp>
    <dsp:sp modelId="{23F35CCD-3225-4347-B64B-F73B256F9C06}">
      <dsp:nvSpPr>
        <dsp:cNvPr id="0" name=""/>
        <dsp:cNvSpPr/>
      </dsp:nvSpPr>
      <dsp:spPr>
        <a:xfrm>
          <a:off x="1698121" y="885034"/>
          <a:ext cx="1666997" cy="1442149"/>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Continuous improvement cycle</a:t>
          </a:r>
          <a:endParaRPr lang="en-FI" sz="1100" kern="1200" dirty="0"/>
        </a:p>
      </dsp:txBody>
      <dsp:txXfrm>
        <a:off x="1974378" y="1124029"/>
        <a:ext cx="1114483" cy="96415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8FF31011-799D-45F1-8F2E-CDF5427667BC}"/>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a:extLst>
              <a:ext uri="{FF2B5EF4-FFF2-40B4-BE49-F238E27FC236}">
                <a16:creationId xmlns:a16="http://schemas.microsoft.com/office/drawing/2014/main" id="{BDCB377E-30CC-4818-97F6-54B02A7803AB}"/>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615EAE31-0B38-4C10-A901-8E97E2E00D54}" type="datetimeFigureOut">
              <a:rPr lang="fi-FI" smtClean="0"/>
              <a:t>27.9.2023</a:t>
            </a:fld>
            <a:endParaRPr lang="fi-FI"/>
          </a:p>
        </p:txBody>
      </p:sp>
      <p:sp>
        <p:nvSpPr>
          <p:cNvPr id="4" name="Alatunnisteen paikkamerkki 3">
            <a:extLst>
              <a:ext uri="{FF2B5EF4-FFF2-40B4-BE49-F238E27FC236}">
                <a16:creationId xmlns:a16="http://schemas.microsoft.com/office/drawing/2014/main" id="{2D564F2D-44F7-4F86-B3C0-CE94FDFCFB55}"/>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5" name="Dian numeron paikkamerkki 4">
            <a:extLst>
              <a:ext uri="{FF2B5EF4-FFF2-40B4-BE49-F238E27FC236}">
                <a16:creationId xmlns:a16="http://schemas.microsoft.com/office/drawing/2014/main" id="{7C308972-83BF-44B0-A398-051DEDAEB872}"/>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48A1926-1732-4D21-BD5F-255859626D14}" type="slidenum">
              <a:rPr lang="fi-FI" smtClean="0"/>
              <a:t>‹#›</a:t>
            </a:fld>
            <a:endParaRPr lang="fi-FI"/>
          </a:p>
        </p:txBody>
      </p:sp>
    </p:spTree>
    <p:extLst>
      <p:ext uri="{BB962C8B-B14F-4D97-AF65-F5344CB8AC3E}">
        <p14:creationId xmlns:p14="http://schemas.microsoft.com/office/powerpoint/2010/main" val="8912666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FI"/>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EEBDD86B-9B80-7449-A54B-976CBE2C3E73}" type="datetimeFigureOut">
              <a:rPr lang="en-FI" smtClean="0"/>
              <a:t>09/27/2023</a:t>
            </a:fld>
            <a:endParaRPr lang="en-FI"/>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FI"/>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FI"/>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CFE7CC6-4DD1-DF4D-8F83-5FF54E114E16}" type="slidenum">
              <a:rPr lang="en-FI" smtClean="0"/>
              <a:t>‹#›</a:t>
            </a:fld>
            <a:endParaRPr lang="en-FI"/>
          </a:p>
        </p:txBody>
      </p:sp>
    </p:spTree>
    <p:extLst>
      <p:ext uri="{BB962C8B-B14F-4D97-AF65-F5344CB8AC3E}">
        <p14:creationId xmlns:p14="http://schemas.microsoft.com/office/powerpoint/2010/main" val="360934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ource Sans Pro" panose="020B0503030403020204" pitchFamily="34" charset="0"/>
              </a:rPr>
              <a:t>The volume index of industrial output describes the change in the monthly volume of industrial output at fixed prices. The purpose of the statistics is to provide fast and reliable information on the cyclical development in manufacturing at a detailed industry level.</a:t>
            </a:r>
          </a:p>
          <a:p>
            <a:r>
              <a:rPr lang="en-US" b="0" i="0" dirty="0">
                <a:solidFill>
                  <a:srgbClr val="000000"/>
                </a:solidFill>
                <a:effectLst/>
                <a:latin typeface="Source Sans Pro" panose="020B0503030403020204" pitchFamily="34" charset="0"/>
              </a:rPr>
              <a:t>For turnover data, the volume index </a:t>
            </a:r>
            <a:r>
              <a:rPr lang="en-US" b="0" i="0" dirty="0" err="1">
                <a:solidFill>
                  <a:srgbClr val="000000"/>
                </a:solidFill>
                <a:effectLst/>
                <a:latin typeface="Source Sans Pro" panose="020B0503030403020204" pitchFamily="34" charset="0"/>
              </a:rPr>
              <a:t>utilises</a:t>
            </a:r>
            <a:r>
              <a:rPr lang="en-US" b="0" i="0" dirty="0">
                <a:solidFill>
                  <a:srgbClr val="000000"/>
                </a:solidFill>
                <a:effectLst/>
                <a:latin typeface="Source Sans Pro" panose="020B0503030403020204" pitchFamily="34" charset="0"/>
              </a:rPr>
              <a:t> total data. The data suppliers selected to the sample are inquired monthly about the production volumes of the commodities produced by the establishment or legal unit or alternatively, the value of total output, the value of the produced industrial services and the commercial trading margin. With respect to enterprises with fewer than 50 employees, Statistics Finland's own data collection is supplemented with data obtained from the Tax Administration's self-assessed tax data (previously periodic tax return data).</a:t>
            </a:r>
            <a:endParaRPr lang="en-FI" dirty="0"/>
          </a:p>
        </p:txBody>
      </p:sp>
      <p:sp>
        <p:nvSpPr>
          <p:cNvPr id="4" name="Slide Number Placeholder 3"/>
          <p:cNvSpPr>
            <a:spLocks noGrp="1"/>
          </p:cNvSpPr>
          <p:nvPr>
            <p:ph type="sldNum" sz="quarter" idx="5"/>
          </p:nvPr>
        </p:nvSpPr>
        <p:spPr/>
        <p:txBody>
          <a:bodyPr/>
          <a:lstStyle/>
          <a:p>
            <a:fld id="{3CFE7CC6-4DD1-DF4D-8F83-5FF54E114E16}" type="slidenum">
              <a:rPr lang="en-FI" smtClean="0"/>
              <a:t>11</a:t>
            </a:fld>
            <a:endParaRPr lang="en-FI"/>
          </a:p>
        </p:txBody>
      </p:sp>
    </p:spTree>
    <p:extLst>
      <p:ext uri="{BB962C8B-B14F-4D97-AF65-F5344CB8AC3E}">
        <p14:creationId xmlns:p14="http://schemas.microsoft.com/office/powerpoint/2010/main" val="3323952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hyperlink" Target="https://twitter.com/motivaoy" TargetMode="External"/><Relationship Id="rId7" Type="http://schemas.openxmlformats.org/officeDocument/2006/relationships/image" Target="../media/image32.png"/><Relationship Id="rId12" Type="http://schemas.openxmlformats.org/officeDocument/2006/relationships/hyperlink" Target="https://www.slideshare.net/MotivaOy" TargetMode="External"/><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hyperlink" Target="https://www.youtube.com/user/motivaoy" TargetMode="External"/><Relationship Id="rId11" Type="http://schemas.openxmlformats.org/officeDocument/2006/relationships/image" Target="../media/image35.svg"/><Relationship Id="rId5" Type="http://schemas.openxmlformats.org/officeDocument/2006/relationships/image" Target="../media/image31.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hyperlink" Target="https://www.linkedin.com/company/motiva" TargetMode="External"/><Relationship Id="rId14" Type="http://schemas.openxmlformats.org/officeDocument/2006/relationships/image" Target="../media/image37.sv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www.slideshare.net/MotivaOy" TargetMode="External"/><Relationship Id="rId3" Type="http://schemas.openxmlformats.org/officeDocument/2006/relationships/image" Target="../media/image39.svg"/><Relationship Id="rId7" Type="http://schemas.openxmlformats.org/officeDocument/2006/relationships/hyperlink" Target="https://www.youtube.com/user/motivaoy" TargetMode="External"/><Relationship Id="rId12" Type="http://schemas.openxmlformats.org/officeDocument/2006/relationships/image" Target="../media/image45.sv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47.svg"/><Relationship Id="rId10" Type="http://schemas.openxmlformats.org/officeDocument/2006/relationships/hyperlink" Target="https://www.linkedin.com/company/motiva" TargetMode="External"/><Relationship Id="rId4" Type="http://schemas.openxmlformats.org/officeDocument/2006/relationships/hyperlink" Target="https://twitter.com/motivaoy" TargetMode="External"/><Relationship Id="rId9" Type="http://schemas.openxmlformats.org/officeDocument/2006/relationships/image" Target="../media/image43.svg"/><Relationship Id="rId14" Type="http://schemas.openxmlformats.org/officeDocument/2006/relationships/image" Target="../media/image4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7D659-D00E-BFA1-74B6-8FCDFA07C15D}"/>
              </a:ext>
            </a:extLst>
          </p:cNvPr>
          <p:cNvSpPr>
            <a:spLocks noGrp="1"/>
          </p:cNvSpPr>
          <p:nvPr>
            <p:ph type="title"/>
          </p:nvPr>
        </p:nvSpPr>
        <p:spPr/>
        <p:txBody>
          <a:bodyPr/>
          <a:lstStyle/>
          <a:p>
            <a:r>
              <a:rPr lang="fi-FI"/>
              <a:t>Muokkaa ots. perustyyl. napsautt.</a:t>
            </a:r>
            <a:endParaRPr lang="en-FI"/>
          </a:p>
        </p:txBody>
      </p:sp>
      <p:sp>
        <p:nvSpPr>
          <p:cNvPr id="3" name="Päivämäärän paikkamerkki 2">
            <a:extLst>
              <a:ext uri="{FF2B5EF4-FFF2-40B4-BE49-F238E27FC236}">
                <a16:creationId xmlns:a16="http://schemas.microsoft.com/office/drawing/2014/main" id="{B8D30D0C-94A7-824D-CE34-C390D7BC9C05}"/>
              </a:ext>
            </a:extLst>
          </p:cNvPr>
          <p:cNvSpPr>
            <a:spLocks noGrp="1"/>
          </p:cNvSpPr>
          <p:nvPr>
            <p:ph type="dt" sz="half" idx="10"/>
          </p:nvPr>
        </p:nvSpPr>
        <p:spPr/>
        <p:txBody>
          <a:bodyPr/>
          <a:lstStyle/>
          <a:p>
            <a:r>
              <a:rPr lang="en-FI"/>
              <a:t>29.8.2023</a:t>
            </a:r>
          </a:p>
        </p:txBody>
      </p:sp>
      <p:sp>
        <p:nvSpPr>
          <p:cNvPr id="4" name="Alatunnisteen paikkamerkki 3">
            <a:extLst>
              <a:ext uri="{FF2B5EF4-FFF2-40B4-BE49-F238E27FC236}">
                <a16:creationId xmlns:a16="http://schemas.microsoft.com/office/drawing/2014/main" id="{83095536-DB33-AB9C-6C35-FA7AAB40D192}"/>
              </a:ext>
            </a:extLst>
          </p:cNvPr>
          <p:cNvSpPr>
            <a:spLocks noGrp="1"/>
          </p:cNvSpPr>
          <p:nvPr>
            <p:ph type="ftr" sz="quarter" idx="11"/>
          </p:nvPr>
        </p:nvSpPr>
        <p:spPr/>
        <p:txBody>
          <a:bodyPr/>
          <a:lstStyle/>
          <a:p>
            <a:endParaRPr lang="en-FI"/>
          </a:p>
        </p:txBody>
      </p:sp>
      <p:sp>
        <p:nvSpPr>
          <p:cNvPr id="5" name="Dian numeron paikkamerkki 4">
            <a:extLst>
              <a:ext uri="{FF2B5EF4-FFF2-40B4-BE49-F238E27FC236}">
                <a16:creationId xmlns:a16="http://schemas.microsoft.com/office/drawing/2014/main" id="{71FBFF7C-E4A8-59BF-1454-156F5CA870B3}"/>
              </a:ext>
            </a:extLst>
          </p:cNvPr>
          <p:cNvSpPr>
            <a:spLocks noGrp="1"/>
          </p:cNvSpPr>
          <p:nvPr>
            <p:ph type="sldNum" sz="quarter" idx="12"/>
          </p:nvPr>
        </p:nvSpPr>
        <p:spPr/>
        <p:txBody>
          <a:bodyPr/>
          <a:lstStyle/>
          <a:p>
            <a:fld id="{BFF9DCD0-3869-094B-9C9B-6235A2A96309}" type="slidenum">
              <a:rPr lang="en-FI" smtClean="0"/>
              <a:pPr/>
              <a:t>‹#›</a:t>
            </a:fld>
            <a:endParaRPr lang="en-FI"/>
          </a:p>
        </p:txBody>
      </p:sp>
      <p:pic>
        <p:nvPicPr>
          <p:cNvPr id="7" name="Kuva 6">
            <a:extLst>
              <a:ext uri="{FF2B5EF4-FFF2-40B4-BE49-F238E27FC236}">
                <a16:creationId xmlns:a16="http://schemas.microsoft.com/office/drawing/2014/main" id="{9B5B23EF-85E1-18E7-2385-7C97A8DDD0E6}"/>
              </a:ext>
            </a:extLst>
          </p:cNvPr>
          <p:cNvPicPr>
            <a:picLocks noChangeAspect="1"/>
          </p:cNvPicPr>
          <p:nvPr userDrawn="1"/>
        </p:nvPicPr>
        <p:blipFill>
          <a:blip r:embed="rId2"/>
          <a:stretch>
            <a:fillRect/>
          </a:stretch>
        </p:blipFill>
        <p:spPr>
          <a:xfrm>
            <a:off x="469232" y="-263568"/>
            <a:ext cx="10851911" cy="7121567"/>
          </a:xfrm>
          <a:prstGeom prst="rect">
            <a:avLst/>
          </a:prstGeom>
        </p:spPr>
      </p:pic>
    </p:spTree>
    <p:extLst>
      <p:ext uri="{BB962C8B-B14F-4D97-AF65-F5344CB8AC3E}">
        <p14:creationId xmlns:p14="http://schemas.microsoft.com/office/powerpoint/2010/main" val="357210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1"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656138" y="1782501"/>
            <a:ext cx="6890701" cy="3223068"/>
          </a:xfrm>
        </p:spPr>
        <p:txBody>
          <a:bodyPr anchor="ctr">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026594" y="4818"/>
            <a:ext cx="1900236" cy="2103051"/>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501452" y="3435949"/>
            <a:ext cx="4428282" cy="3429001"/>
          </a:xfrm>
          <a:prstGeom prst="rect">
            <a:avLst/>
          </a:prstGeom>
          <a:solidFill>
            <a:srgbClr val="7DC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1908261" y="1970690"/>
            <a:ext cx="2018569" cy="1465259"/>
          </a:xfrm>
          <a:prstGeom prst="rect">
            <a:avLst/>
          </a:prstGeom>
          <a:solidFill>
            <a:srgbClr val="99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501451" y="0"/>
            <a:ext cx="2528046" cy="3435951"/>
          </a:xfrm>
          <a:prstGeom prst="rect">
            <a:avLst/>
          </a:prstGeom>
          <a:solidFill>
            <a:srgbClr val="BAD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2" descr="A picture containing drawing&#10;&#10;Description automatically generated">
            <a:extLst>
              <a:ext uri="{FF2B5EF4-FFF2-40B4-BE49-F238E27FC236}">
                <a16:creationId xmlns:a16="http://schemas.microsoft.com/office/drawing/2014/main" id="{23FC3932-82B9-CD7E-609D-BF9509E20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sp>
        <p:nvSpPr>
          <p:cNvPr id="2" name="Suorakulmio 1">
            <a:extLst>
              <a:ext uri="{FF2B5EF4-FFF2-40B4-BE49-F238E27FC236}">
                <a16:creationId xmlns:a16="http://schemas.microsoft.com/office/drawing/2014/main" id="{F8F53033-B0ED-913F-E320-9A6D03DE944F}"/>
              </a:ext>
            </a:extLst>
          </p:cNvPr>
          <p:cNvSpPr/>
          <p:nvPr userDrawn="1"/>
        </p:nvSpPr>
        <p:spPr>
          <a:xfrm>
            <a:off x="-501451" y="5924881"/>
            <a:ext cx="12693452" cy="97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9">
            <a:extLst>
              <a:ext uri="{FF2B5EF4-FFF2-40B4-BE49-F238E27FC236}">
                <a16:creationId xmlns:a16="http://schemas.microsoft.com/office/drawing/2014/main" id="{070496C7-5179-8C69-D6F2-8CD3D763B7DD}"/>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tx1"/>
                </a:solidFill>
              </a:rPr>
              <a:t>www.motiva.fi</a:t>
            </a:r>
            <a:endParaRPr lang="fi-FI" sz="1400" noProof="0">
              <a:solidFill>
                <a:schemeClr val="tx1"/>
              </a:solidFill>
            </a:endParaRPr>
          </a:p>
        </p:txBody>
      </p:sp>
      <p:pic>
        <p:nvPicPr>
          <p:cNvPr id="10" name="Picture 10" descr="A picture containing drawing, clock&#10;&#10;Description automatically generated">
            <a:extLst>
              <a:ext uri="{FF2B5EF4-FFF2-40B4-BE49-F238E27FC236}">
                <a16:creationId xmlns:a16="http://schemas.microsoft.com/office/drawing/2014/main" id="{2352CA72-ED08-ADBD-8AA8-ACC79C94A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2596" y="6110907"/>
            <a:ext cx="2178414" cy="587437"/>
          </a:xfrm>
          <a:prstGeom prst="rect">
            <a:avLst/>
          </a:prstGeom>
        </p:spPr>
      </p:pic>
    </p:spTree>
    <p:extLst>
      <p:ext uri="{BB962C8B-B14F-4D97-AF65-F5344CB8AC3E}">
        <p14:creationId xmlns:p14="http://schemas.microsoft.com/office/powerpoint/2010/main" val="416080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1"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656138" y="1782501"/>
            <a:ext cx="6890701" cy="3223068"/>
          </a:xfrm>
        </p:spPr>
        <p:txBody>
          <a:bodyPr anchor="ctr">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026594" y="4818"/>
            <a:ext cx="1900236" cy="2103051"/>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501452" y="3435949"/>
            <a:ext cx="4428282" cy="3429001"/>
          </a:xfrm>
          <a:prstGeom prst="rect">
            <a:avLst/>
          </a:prstGeom>
          <a:solidFill>
            <a:srgbClr val="7DC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1908261" y="1970690"/>
            <a:ext cx="2018569" cy="1465259"/>
          </a:xfrm>
          <a:prstGeom prst="rect">
            <a:avLst/>
          </a:prstGeom>
          <a:solidFill>
            <a:srgbClr val="99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501451" y="0"/>
            <a:ext cx="2528046" cy="3435951"/>
          </a:xfrm>
          <a:prstGeom prst="rect">
            <a:avLst/>
          </a:prstGeom>
          <a:solidFill>
            <a:srgbClr val="BAD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2" descr="A picture containing drawing&#10;&#10;Description automatically generated">
            <a:extLst>
              <a:ext uri="{FF2B5EF4-FFF2-40B4-BE49-F238E27FC236}">
                <a16:creationId xmlns:a16="http://schemas.microsoft.com/office/drawing/2014/main" id="{23FC3932-82B9-CD7E-609D-BF9509E20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pic>
        <p:nvPicPr>
          <p:cNvPr id="4" name="Picture 21" descr="A picture containing drawing&#10;&#10;Description automatically generated">
            <a:extLst>
              <a:ext uri="{FF2B5EF4-FFF2-40B4-BE49-F238E27FC236}">
                <a16:creationId xmlns:a16="http://schemas.microsoft.com/office/drawing/2014/main" id="{873BB982-6E38-990E-33CD-7B8EA8BF53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sp>
        <p:nvSpPr>
          <p:cNvPr id="6" name="Title 9">
            <a:extLst>
              <a:ext uri="{FF2B5EF4-FFF2-40B4-BE49-F238E27FC236}">
                <a16:creationId xmlns:a16="http://schemas.microsoft.com/office/drawing/2014/main" id="{C7381C5D-5469-061F-9310-A6C6273E8DBB}"/>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tx1"/>
                </a:solidFill>
              </a:rPr>
              <a:t>www.motiva.fi</a:t>
            </a:r>
            <a:endParaRPr lang="fi-FI" sz="1400" noProof="0">
              <a:solidFill>
                <a:schemeClr val="tx1"/>
              </a:solidFill>
            </a:endParaRPr>
          </a:p>
        </p:txBody>
      </p:sp>
    </p:spTree>
    <p:extLst>
      <p:ext uri="{BB962C8B-B14F-4D97-AF65-F5344CB8AC3E}">
        <p14:creationId xmlns:p14="http://schemas.microsoft.com/office/powerpoint/2010/main" val="272804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1"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026594" y="4818"/>
            <a:ext cx="1900236" cy="2103051"/>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501452" y="3435949"/>
            <a:ext cx="4428282" cy="3429001"/>
          </a:xfrm>
          <a:prstGeom prst="rect">
            <a:avLst/>
          </a:prstGeom>
          <a:solidFill>
            <a:srgbClr val="7DC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1908261" y="1970690"/>
            <a:ext cx="2018569" cy="1465259"/>
          </a:xfrm>
          <a:prstGeom prst="rect">
            <a:avLst/>
          </a:prstGeom>
          <a:solidFill>
            <a:srgbClr val="99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501451" y="0"/>
            <a:ext cx="2528046" cy="3435951"/>
          </a:xfrm>
          <a:prstGeom prst="rect">
            <a:avLst/>
          </a:prstGeom>
          <a:solidFill>
            <a:srgbClr val="BAD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2" descr="A picture containing drawing&#10;&#10;Description automatically generated">
            <a:extLst>
              <a:ext uri="{FF2B5EF4-FFF2-40B4-BE49-F238E27FC236}">
                <a16:creationId xmlns:a16="http://schemas.microsoft.com/office/drawing/2014/main" id="{23FC3932-82B9-CD7E-609D-BF9509E20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pic>
        <p:nvPicPr>
          <p:cNvPr id="4" name="Picture 21" descr="A picture containing drawing&#10;&#10;Description automatically generated">
            <a:extLst>
              <a:ext uri="{FF2B5EF4-FFF2-40B4-BE49-F238E27FC236}">
                <a16:creationId xmlns:a16="http://schemas.microsoft.com/office/drawing/2014/main" id="{873BB982-6E38-990E-33CD-7B8EA8BF53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sp>
        <p:nvSpPr>
          <p:cNvPr id="6" name="Title 1">
            <a:extLst>
              <a:ext uri="{FF2B5EF4-FFF2-40B4-BE49-F238E27FC236}">
                <a16:creationId xmlns:a16="http://schemas.microsoft.com/office/drawing/2014/main" id="{717F045B-4D58-852E-74DE-44CBE2417D38}"/>
              </a:ext>
            </a:extLst>
          </p:cNvPr>
          <p:cNvSpPr>
            <a:spLocks noGrp="1"/>
          </p:cNvSpPr>
          <p:nvPr>
            <p:ph type="title" hasCustomPrompt="1"/>
          </p:nvPr>
        </p:nvSpPr>
        <p:spPr>
          <a:xfrm>
            <a:off x="4656138" y="2702765"/>
            <a:ext cx="6864437" cy="1403246"/>
          </a:xfrm>
        </p:spPr>
        <p:txBody>
          <a:bodyPr anchor="ctr">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7" name="Tekstin paikkamerkki 2">
            <a:extLst>
              <a:ext uri="{FF2B5EF4-FFF2-40B4-BE49-F238E27FC236}">
                <a16:creationId xmlns:a16="http://schemas.microsoft.com/office/drawing/2014/main" id="{6FAF6665-4D9C-CFAA-1F40-07CA11914067}"/>
              </a:ext>
            </a:extLst>
          </p:cNvPr>
          <p:cNvSpPr>
            <a:spLocks noGrp="1"/>
          </p:cNvSpPr>
          <p:nvPr>
            <p:ph type="body" sz="quarter" idx="12" hasCustomPrompt="1"/>
          </p:nvPr>
        </p:nvSpPr>
        <p:spPr>
          <a:xfrm>
            <a:off x="4672986" y="4163343"/>
            <a:ext cx="6864438" cy="1346010"/>
          </a:xfrm>
        </p:spPr>
        <p:txBody>
          <a:bodyPr/>
          <a:lstStyle>
            <a:lvl1pPr>
              <a:defRPr b="1">
                <a:solidFill>
                  <a:schemeClr val="bg1"/>
                </a:solidFill>
              </a:defRPr>
            </a:lvl1pPr>
          </a:lstStyle>
          <a:p>
            <a:pPr lvl="0"/>
            <a:r>
              <a:rPr lang="fi-FI"/>
              <a:t>Napsauta esityksen alaotsikko tähän</a:t>
            </a:r>
          </a:p>
          <a:p>
            <a:pPr lvl="1"/>
            <a:r>
              <a:rPr lang="fi-FI"/>
              <a:t>toinen taso</a:t>
            </a:r>
          </a:p>
          <a:p>
            <a:pPr lvl="2"/>
            <a:r>
              <a:rPr lang="fi-FI"/>
              <a:t>kolmas taso</a:t>
            </a:r>
          </a:p>
          <a:p>
            <a:pPr lvl="3"/>
            <a:r>
              <a:rPr lang="fi-FI"/>
              <a:t>neljäs taso</a:t>
            </a:r>
          </a:p>
          <a:p>
            <a:pPr lvl="4"/>
            <a:r>
              <a:rPr lang="fi-FI"/>
              <a:t>viides taso</a:t>
            </a:r>
          </a:p>
        </p:txBody>
      </p:sp>
      <p:sp>
        <p:nvSpPr>
          <p:cNvPr id="8" name="Title 9">
            <a:extLst>
              <a:ext uri="{FF2B5EF4-FFF2-40B4-BE49-F238E27FC236}">
                <a16:creationId xmlns:a16="http://schemas.microsoft.com/office/drawing/2014/main" id="{B9726EC7-C287-6B00-ACA7-4CEC4446C5D5}"/>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tx1"/>
                </a:solidFill>
              </a:rPr>
              <a:t>www.motiva.fi</a:t>
            </a:r>
            <a:endParaRPr lang="fi-FI" sz="1400" noProof="0">
              <a:solidFill>
                <a:schemeClr val="tx1"/>
              </a:solidFill>
            </a:endParaRPr>
          </a:p>
        </p:txBody>
      </p:sp>
    </p:spTree>
    <p:extLst>
      <p:ext uri="{BB962C8B-B14F-4D97-AF65-F5344CB8AC3E}">
        <p14:creationId xmlns:p14="http://schemas.microsoft.com/office/powerpoint/2010/main" val="315742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70944" y="0"/>
            <a:ext cx="12192000" cy="6864950"/>
          </a:xfrm>
          <a:prstGeom prst="rect">
            <a:avLst/>
          </a:prstGeom>
          <a:solidFill>
            <a:srgbClr val="BAD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656138" y="1782501"/>
            <a:ext cx="6890701" cy="3223068"/>
          </a:xfrm>
        </p:spPr>
        <p:txBody>
          <a:bodyPr anchor="ctr">
            <a:normAutofit/>
          </a:bodyPr>
          <a:lstStyle>
            <a:lvl1pPr>
              <a:defRPr sz="2900" b="1" i="0">
                <a:solidFill>
                  <a:schemeClr val="tx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026594" y="4818"/>
            <a:ext cx="1900236" cy="2103051"/>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501452" y="3435949"/>
            <a:ext cx="4428282" cy="3429001"/>
          </a:xfrm>
          <a:prstGeom prst="rect">
            <a:avLst/>
          </a:prstGeom>
          <a:solidFill>
            <a:srgbClr val="ED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1908261" y="1970690"/>
            <a:ext cx="2018569" cy="1465259"/>
          </a:xfrm>
          <a:prstGeom prst="rect">
            <a:avLst/>
          </a:prstGeom>
          <a:solidFill>
            <a:srgbClr val="99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501451" y="0"/>
            <a:ext cx="2528046" cy="3435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2" descr="A picture containing drawing&#10;&#10;Description automatically generated">
            <a:extLst>
              <a:ext uri="{FF2B5EF4-FFF2-40B4-BE49-F238E27FC236}">
                <a16:creationId xmlns:a16="http://schemas.microsoft.com/office/drawing/2014/main" id="{23FC3932-82B9-CD7E-609D-BF9509E20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pic>
        <p:nvPicPr>
          <p:cNvPr id="6" name="Picture 10" descr="A picture containing drawing, clock&#10;&#10;Description automatically generated">
            <a:extLst>
              <a:ext uri="{FF2B5EF4-FFF2-40B4-BE49-F238E27FC236}">
                <a16:creationId xmlns:a16="http://schemas.microsoft.com/office/drawing/2014/main" id="{03B3B02F-6E72-584C-C8BB-4D47F2E40E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2596" y="6110907"/>
            <a:ext cx="2178414" cy="587437"/>
          </a:xfrm>
          <a:prstGeom prst="rect">
            <a:avLst/>
          </a:prstGeom>
        </p:spPr>
      </p:pic>
      <p:sp>
        <p:nvSpPr>
          <p:cNvPr id="5" name="Title 9">
            <a:extLst>
              <a:ext uri="{FF2B5EF4-FFF2-40B4-BE49-F238E27FC236}">
                <a16:creationId xmlns:a16="http://schemas.microsoft.com/office/drawing/2014/main" id="{6B46EFB6-2152-5F12-BEFC-F85447E7F755}"/>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tx1"/>
                </a:solidFill>
              </a:rPr>
              <a:t>www.motiva.fi</a:t>
            </a:r>
            <a:endParaRPr lang="fi-FI" sz="1400" noProof="0">
              <a:solidFill>
                <a:schemeClr val="tx1"/>
              </a:solidFill>
            </a:endParaRPr>
          </a:p>
        </p:txBody>
      </p:sp>
    </p:spTree>
    <p:extLst>
      <p:ext uri="{BB962C8B-B14F-4D97-AF65-F5344CB8AC3E}">
        <p14:creationId xmlns:p14="http://schemas.microsoft.com/office/powerpoint/2010/main" val="347163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70944" y="0"/>
            <a:ext cx="12192000" cy="6864950"/>
          </a:xfrm>
          <a:prstGeom prst="rect">
            <a:avLst/>
          </a:prstGeom>
          <a:solidFill>
            <a:srgbClr val="BAD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026594" y="4818"/>
            <a:ext cx="1900236" cy="2103051"/>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501452" y="3435949"/>
            <a:ext cx="4428282" cy="3429001"/>
          </a:xfrm>
          <a:prstGeom prst="rect">
            <a:avLst/>
          </a:prstGeom>
          <a:solidFill>
            <a:srgbClr val="ED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1908261" y="1970690"/>
            <a:ext cx="2018569" cy="1465259"/>
          </a:xfrm>
          <a:prstGeom prst="rect">
            <a:avLst/>
          </a:prstGeom>
          <a:solidFill>
            <a:srgbClr val="99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501451" y="0"/>
            <a:ext cx="2528046" cy="3435951"/>
          </a:xfrm>
          <a:prstGeom prst="rect">
            <a:avLst/>
          </a:prstGeom>
          <a:solidFill>
            <a:srgbClr val="7DC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2" descr="A picture containing drawing&#10;&#10;Description automatically generated">
            <a:extLst>
              <a:ext uri="{FF2B5EF4-FFF2-40B4-BE49-F238E27FC236}">
                <a16:creationId xmlns:a16="http://schemas.microsoft.com/office/drawing/2014/main" id="{23FC3932-82B9-CD7E-609D-BF9509E20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pic>
        <p:nvPicPr>
          <p:cNvPr id="6" name="Picture 10" descr="A picture containing drawing, clock&#10;&#10;Description automatically generated">
            <a:extLst>
              <a:ext uri="{FF2B5EF4-FFF2-40B4-BE49-F238E27FC236}">
                <a16:creationId xmlns:a16="http://schemas.microsoft.com/office/drawing/2014/main" id="{03B3B02F-6E72-584C-C8BB-4D47F2E40E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2596" y="6110907"/>
            <a:ext cx="2178414" cy="587437"/>
          </a:xfrm>
          <a:prstGeom prst="rect">
            <a:avLst/>
          </a:prstGeom>
        </p:spPr>
      </p:pic>
      <p:sp>
        <p:nvSpPr>
          <p:cNvPr id="7" name="Title 1">
            <a:extLst>
              <a:ext uri="{FF2B5EF4-FFF2-40B4-BE49-F238E27FC236}">
                <a16:creationId xmlns:a16="http://schemas.microsoft.com/office/drawing/2014/main" id="{2D54EC97-CB13-8154-8BF4-61C9D3ADD9E3}"/>
              </a:ext>
            </a:extLst>
          </p:cNvPr>
          <p:cNvSpPr>
            <a:spLocks noGrp="1"/>
          </p:cNvSpPr>
          <p:nvPr>
            <p:ph type="title" hasCustomPrompt="1"/>
          </p:nvPr>
        </p:nvSpPr>
        <p:spPr>
          <a:xfrm>
            <a:off x="4656138" y="2702765"/>
            <a:ext cx="6864437" cy="1403246"/>
          </a:xfrm>
        </p:spPr>
        <p:txBody>
          <a:bodyPr anchor="ctr">
            <a:normAutofit/>
          </a:bodyPr>
          <a:lstStyle>
            <a:lvl1pPr>
              <a:defRPr sz="2900" b="1" i="0">
                <a:solidFill>
                  <a:schemeClr val="tx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8" name="Tekstin paikkamerkki 2">
            <a:extLst>
              <a:ext uri="{FF2B5EF4-FFF2-40B4-BE49-F238E27FC236}">
                <a16:creationId xmlns:a16="http://schemas.microsoft.com/office/drawing/2014/main" id="{8858C218-46C6-7298-8B09-0E303D74635C}"/>
              </a:ext>
            </a:extLst>
          </p:cNvPr>
          <p:cNvSpPr>
            <a:spLocks noGrp="1"/>
          </p:cNvSpPr>
          <p:nvPr>
            <p:ph type="body" sz="quarter" idx="12" hasCustomPrompt="1"/>
          </p:nvPr>
        </p:nvSpPr>
        <p:spPr>
          <a:xfrm>
            <a:off x="4672986" y="4163343"/>
            <a:ext cx="6864438" cy="1346010"/>
          </a:xfrm>
        </p:spPr>
        <p:txBody>
          <a:bodyPr/>
          <a:lstStyle>
            <a:lvl1pPr>
              <a:defRPr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Napsauta esityksen alaotsikko tähän</a:t>
            </a:r>
          </a:p>
          <a:p>
            <a:pPr lvl="1"/>
            <a:r>
              <a:rPr lang="fi-FI"/>
              <a:t>toinen taso</a:t>
            </a:r>
          </a:p>
          <a:p>
            <a:pPr lvl="2"/>
            <a:r>
              <a:rPr lang="fi-FI"/>
              <a:t>kolmas taso</a:t>
            </a:r>
          </a:p>
          <a:p>
            <a:pPr lvl="3"/>
            <a:r>
              <a:rPr lang="fi-FI"/>
              <a:t>neljäs taso</a:t>
            </a:r>
          </a:p>
          <a:p>
            <a:pPr lvl="4"/>
            <a:r>
              <a:rPr lang="fi-FI"/>
              <a:t>viides taso</a:t>
            </a:r>
          </a:p>
        </p:txBody>
      </p:sp>
      <p:sp>
        <p:nvSpPr>
          <p:cNvPr id="5" name="Title 9">
            <a:extLst>
              <a:ext uri="{FF2B5EF4-FFF2-40B4-BE49-F238E27FC236}">
                <a16:creationId xmlns:a16="http://schemas.microsoft.com/office/drawing/2014/main" id="{D8413992-F210-DECF-39B9-C1282E3E6C44}"/>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tx1"/>
                </a:solidFill>
              </a:rPr>
              <a:t>www.motiva.fi</a:t>
            </a:r>
            <a:endParaRPr lang="fi-FI" sz="1400" noProof="0">
              <a:solidFill>
                <a:schemeClr val="tx1"/>
              </a:solidFill>
            </a:endParaRPr>
          </a:p>
        </p:txBody>
      </p:sp>
    </p:spTree>
    <p:extLst>
      <p:ext uri="{BB962C8B-B14F-4D97-AF65-F5344CB8AC3E}">
        <p14:creationId xmlns:p14="http://schemas.microsoft.com/office/powerpoint/2010/main" val="3736436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ansi_c">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1"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4677534" y="2702765"/>
            <a:ext cx="6974849" cy="1403246"/>
          </a:xfrm>
        </p:spPr>
        <p:txBody>
          <a:bodyPr anchor="ctr">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16" name="Rectangle 15">
            <a:extLst>
              <a:ext uri="{FF2B5EF4-FFF2-40B4-BE49-F238E27FC236}">
                <a16:creationId xmlns:a16="http://schemas.microsoft.com/office/drawing/2014/main" id="{D908E672-7562-084E-993E-672FB928B68E}"/>
              </a:ext>
            </a:extLst>
          </p:cNvPr>
          <p:cNvSpPr/>
          <p:nvPr userDrawn="1"/>
        </p:nvSpPr>
        <p:spPr>
          <a:xfrm>
            <a:off x="2025535" y="-2132"/>
            <a:ext cx="1900236" cy="2103051"/>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7" name="Rectangle 16">
            <a:extLst>
              <a:ext uri="{FF2B5EF4-FFF2-40B4-BE49-F238E27FC236}">
                <a16:creationId xmlns:a16="http://schemas.microsoft.com/office/drawing/2014/main" id="{4ED6CCD9-C4A5-544B-AACA-05BFCCFA6573}"/>
              </a:ext>
            </a:extLst>
          </p:cNvPr>
          <p:cNvSpPr/>
          <p:nvPr userDrawn="1"/>
        </p:nvSpPr>
        <p:spPr>
          <a:xfrm>
            <a:off x="-502511" y="3428999"/>
            <a:ext cx="4428282"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18" name="Rectangle 17">
            <a:extLst>
              <a:ext uri="{FF2B5EF4-FFF2-40B4-BE49-F238E27FC236}">
                <a16:creationId xmlns:a16="http://schemas.microsoft.com/office/drawing/2014/main" id="{41A2DB7D-FD39-2446-B4C1-2D49C63425A7}"/>
              </a:ext>
            </a:extLst>
          </p:cNvPr>
          <p:cNvSpPr/>
          <p:nvPr userDrawn="1"/>
        </p:nvSpPr>
        <p:spPr>
          <a:xfrm>
            <a:off x="1907202" y="2103053"/>
            <a:ext cx="2018569" cy="1325946"/>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860EABA9-92AE-E04F-B3A2-E7391C1AD9BE}"/>
              </a:ext>
            </a:extLst>
          </p:cNvPr>
          <p:cNvSpPr/>
          <p:nvPr userDrawn="1"/>
        </p:nvSpPr>
        <p:spPr>
          <a:xfrm>
            <a:off x="-502510" y="1"/>
            <a:ext cx="2528046" cy="3429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ekstin paikkamerkki 2">
            <a:extLst>
              <a:ext uri="{FF2B5EF4-FFF2-40B4-BE49-F238E27FC236}">
                <a16:creationId xmlns:a16="http://schemas.microsoft.com/office/drawing/2014/main" id="{F39863A7-C39B-45AC-B6B9-9ED50A58CCDC}"/>
              </a:ext>
            </a:extLst>
          </p:cNvPr>
          <p:cNvSpPr>
            <a:spLocks noGrp="1"/>
          </p:cNvSpPr>
          <p:nvPr>
            <p:ph type="body" sz="quarter" idx="12" hasCustomPrompt="1"/>
          </p:nvPr>
        </p:nvSpPr>
        <p:spPr>
          <a:xfrm>
            <a:off x="4694382" y="4163343"/>
            <a:ext cx="6974850" cy="1346010"/>
          </a:xfrm>
        </p:spPr>
        <p:txBody>
          <a:bodyPr/>
          <a:lstStyle>
            <a:lvl1pPr>
              <a:defRPr b="1">
                <a:solidFill>
                  <a:schemeClr val="bg1"/>
                </a:solidFill>
              </a:defRPr>
            </a:lvl1pPr>
          </a:lstStyle>
          <a:p>
            <a:pPr lvl="0"/>
            <a:r>
              <a:rPr lang="fi-FI"/>
              <a:t>Napsauta esityksen alaotsikko tähän</a:t>
            </a:r>
          </a:p>
          <a:p>
            <a:pPr lvl="1"/>
            <a:r>
              <a:rPr lang="fi-FI"/>
              <a:t>toinen taso</a:t>
            </a:r>
          </a:p>
          <a:p>
            <a:pPr lvl="2"/>
            <a:r>
              <a:rPr lang="fi-FI"/>
              <a:t>kolmas taso</a:t>
            </a:r>
          </a:p>
          <a:p>
            <a:pPr lvl="3"/>
            <a:r>
              <a:rPr lang="fi-FI"/>
              <a:t>neljäs taso</a:t>
            </a:r>
          </a:p>
          <a:p>
            <a:pPr lvl="4"/>
            <a:r>
              <a:rPr lang="fi-FI"/>
              <a:t>viides taso</a:t>
            </a:r>
          </a:p>
        </p:txBody>
      </p:sp>
      <p:pic>
        <p:nvPicPr>
          <p:cNvPr id="4" name="Picture 21" descr="A picture containing drawing&#10;&#10;Description automatically generated">
            <a:extLst>
              <a:ext uri="{FF2B5EF4-FFF2-40B4-BE49-F238E27FC236}">
                <a16:creationId xmlns:a16="http://schemas.microsoft.com/office/drawing/2014/main" id="{408FDECC-63F3-D50B-37AF-D697EDD89E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pic>
        <p:nvPicPr>
          <p:cNvPr id="5" name="Picture 22" descr="A picture containing drawing&#10;&#10;Description automatically generated">
            <a:extLst>
              <a:ext uri="{FF2B5EF4-FFF2-40B4-BE49-F238E27FC236}">
                <a16:creationId xmlns:a16="http://schemas.microsoft.com/office/drawing/2014/main" id="{4150D00F-8529-4476-C1E5-F808FA60E8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sp>
        <p:nvSpPr>
          <p:cNvPr id="7" name="Title 9">
            <a:extLst>
              <a:ext uri="{FF2B5EF4-FFF2-40B4-BE49-F238E27FC236}">
                <a16:creationId xmlns:a16="http://schemas.microsoft.com/office/drawing/2014/main" id="{3452FD1A-C198-46FE-2128-A342B651BD7C}"/>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bg1"/>
                </a:solidFill>
              </a:rPr>
              <a:t>www.motiva.fi</a:t>
            </a:r>
            <a:endParaRPr lang="fi-FI" sz="1400" noProof="0">
              <a:solidFill>
                <a:schemeClr val="bg1"/>
              </a:solidFill>
            </a:endParaRPr>
          </a:p>
        </p:txBody>
      </p:sp>
    </p:spTree>
    <p:extLst>
      <p:ext uri="{BB962C8B-B14F-4D97-AF65-F5344CB8AC3E}">
        <p14:creationId xmlns:p14="http://schemas.microsoft.com/office/powerpoint/2010/main" val="12666961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kansi_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660627-4DD1-DE4E-8561-012C398CED5E}"/>
              </a:ext>
            </a:extLst>
          </p:cNvPr>
          <p:cNvSpPr/>
          <p:nvPr userDrawn="1"/>
        </p:nvSpPr>
        <p:spPr>
          <a:xfrm>
            <a:off x="2033775" y="0"/>
            <a:ext cx="1900236" cy="2103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Rectangle 17">
            <a:extLst>
              <a:ext uri="{FF2B5EF4-FFF2-40B4-BE49-F238E27FC236}">
                <a16:creationId xmlns:a16="http://schemas.microsoft.com/office/drawing/2014/main" id="{17979507-75E3-FA48-858D-FA47CE2DBD2D}"/>
              </a:ext>
            </a:extLst>
          </p:cNvPr>
          <p:cNvSpPr/>
          <p:nvPr userDrawn="1"/>
        </p:nvSpPr>
        <p:spPr>
          <a:xfrm>
            <a:off x="-494271" y="3428999"/>
            <a:ext cx="4428282" cy="342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2"/>
              </a:solidFill>
            </a:endParaRPr>
          </a:p>
        </p:txBody>
      </p:sp>
      <p:sp>
        <p:nvSpPr>
          <p:cNvPr id="20" name="Rectangle 19">
            <a:extLst>
              <a:ext uri="{FF2B5EF4-FFF2-40B4-BE49-F238E27FC236}">
                <a16:creationId xmlns:a16="http://schemas.microsoft.com/office/drawing/2014/main" id="{A7626AE6-32D2-1B41-B323-CFB5DFF4D847}"/>
              </a:ext>
            </a:extLst>
          </p:cNvPr>
          <p:cNvSpPr/>
          <p:nvPr userDrawn="1"/>
        </p:nvSpPr>
        <p:spPr>
          <a:xfrm>
            <a:off x="1915442" y="2103053"/>
            <a:ext cx="2018569" cy="1325946"/>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1" name="Rectangle 20">
            <a:extLst>
              <a:ext uri="{FF2B5EF4-FFF2-40B4-BE49-F238E27FC236}">
                <a16:creationId xmlns:a16="http://schemas.microsoft.com/office/drawing/2014/main" id="{5D29C74D-6209-C442-9E7F-FF0FFA6E3585}"/>
              </a:ext>
            </a:extLst>
          </p:cNvPr>
          <p:cNvSpPr/>
          <p:nvPr userDrawn="1"/>
        </p:nvSpPr>
        <p:spPr>
          <a:xfrm>
            <a:off x="-494270" y="1"/>
            <a:ext cx="2528046" cy="3429000"/>
          </a:xfrm>
          <a:prstGeom prst="rect">
            <a:avLst/>
          </a:prstGeom>
          <a:solidFill>
            <a:srgbClr val="9A1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9520" y="5569449"/>
            <a:ext cx="2687320" cy="724671"/>
          </a:xfrm>
          <a:prstGeom prst="rect">
            <a:avLst/>
          </a:prstGeom>
        </p:spPr>
      </p:pic>
      <p:sp>
        <p:nvSpPr>
          <p:cNvPr id="28" name="Title 1">
            <a:extLst>
              <a:ext uri="{FF2B5EF4-FFF2-40B4-BE49-F238E27FC236}">
                <a16:creationId xmlns:a16="http://schemas.microsoft.com/office/drawing/2014/main" id="{59444AC9-A770-0042-B39E-58C898FCB4D9}"/>
              </a:ext>
            </a:extLst>
          </p:cNvPr>
          <p:cNvSpPr>
            <a:spLocks noGrp="1"/>
          </p:cNvSpPr>
          <p:nvPr>
            <p:ph type="title" hasCustomPrompt="1"/>
          </p:nvPr>
        </p:nvSpPr>
        <p:spPr>
          <a:xfrm>
            <a:off x="4662609" y="2617771"/>
            <a:ext cx="7013303" cy="1417899"/>
          </a:xfrm>
        </p:spPr>
        <p:txBody>
          <a:bodyPr anchor="ctr">
            <a:normAutofit/>
          </a:bodyPr>
          <a:lstStyle>
            <a:lvl1pPr>
              <a:defRPr sz="2900" b="1" i="0">
                <a:solidFill>
                  <a:srgbClr val="241C40"/>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3" name="Tekstin paikkamerkki 2">
            <a:extLst>
              <a:ext uri="{FF2B5EF4-FFF2-40B4-BE49-F238E27FC236}">
                <a16:creationId xmlns:a16="http://schemas.microsoft.com/office/drawing/2014/main" id="{DFD0B06F-7453-47BF-8495-200DBFFC7F37}"/>
              </a:ext>
            </a:extLst>
          </p:cNvPr>
          <p:cNvSpPr>
            <a:spLocks noGrp="1"/>
          </p:cNvSpPr>
          <p:nvPr>
            <p:ph type="body" sz="quarter" idx="12" hasCustomPrompt="1"/>
          </p:nvPr>
        </p:nvSpPr>
        <p:spPr>
          <a:xfrm>
            <a:off x="4662618" y="4123716"/>
            <a:ext cx="7013575" cy="1179810"/>
          </a:xfrm>
        </p:spPr>
        <p:txBody>
          <a:bodyPr/>
          <a:lstStyle>
            <a:lvl1pPr>
              <a:defRPr b="1">
                <a:solidFill>
                  <a:srgbClr val="241C40"/>
                </a:solidFill>
              </a:defRPr>
            </a:lvl1pPr>
          </a:lstStyle>
          <a:p>
            <a:pPr lvl="0"/>
            <a:r>
              <a:rPr lang="fi-FI"/>
              <a:t>Napsauta esityksen alaotsikko tähän</a:t>
            </a:r>
          </a:p>
          <a:p>
            <a:pPr lvl="0"/>
            <a:endParaRPr lang="fi-FI"/>
          </a:p>
          <a:p>
            <a:pPr lvl="0"/>
            <a:endParaRPr lang="fi-FI"/>
          </a:p>
        </p:txBody>
      </p:sp>
      <p:pic>
        <p:nvPicPr>
          <p:cNvPr id="4" name="Picture 22" descr="A picture containing drawing&#10;&#10;Description automatically generated">
            <a:extLst>
              <a:ext uri="{FF2B5EF4-FFF2-40B4-BE49-F238E27FC236}">
                <a16:creationId xmlns:a16="http://schemas.microsoft.com/office/drawing/2014/main" id="{2F1B9B12-F790-5A46-6DD5-FCC0118770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p:spPr>
      </p:pic>
      <p:sp>
        <p:nvSpPr>
          <p:cNvPr id="5" name="Title 9">
            <a:extLst>
              <a:ext uri="{FF2B5EF4-FFF2-40B4-BE49-F238E27FC236}">
                <a16:creationId xmlns:a16="http://schemas.microsoft.com/office/drawing/2014/main" id="{B4B442A2-E50B-EA4B-5867-6540379343C2}"/>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bg1"/>
                </a:solidFill>
              </a:rPr>
              <a:t>www.motiva.fi</a:t>
            </a:r>
            <a:endParaRPr lang="fi-FI" sz="1400" noProof="0">
              <a:solidFill>
                <a:schemeClr val="bg1"/>
              </a:solidFill>
            </a:endParaRPr>
          </a:p>
        </p:txBody>
      </p:sp>
    </p:spTree>
    <p:extLst>
      <p:ext uri="{BB962C8B-B14F-4D97-AF65-F5344CB8AC3E}">
        <p14:creationId xmlns:p14="http://schemas.microsoft.com/office/powerpoint/2010/main" val="2904944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er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p:txBody>
          <a:bodyPr/>
          <a:lstStyle>
            <a:lvl1pPr>
              <a:defRPr b="1" i="0">
                <a:latin typeface="Lucida Sans" panose="020B0602030504020204" pitchFamily="34" charset="77"/>
              </a:defRPr>
            </a:lvl1pPr>
          </a:lstStyle>
          <a:p>
            <a:r>
              <a:rPr lang="fi-FI"/>
              <a:t>Muokkaa ots. perustyyl. napsautt.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Date Placeholder 3">
            <a:extLst>
              <a:ext uri="{FF2B5EF4-FFF2-40B4-BE49-F238E27FC236}">
                <a16:creationId xmlns:a16="http://schemas.microsoft.com/office/drawing/2014/main" id="{3D78724E-253E-7C45-B952-FDA819322F1B}"/>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8" name="Footer Placeholder 4">
            <a:extLst>
              <a:ext uri="{FF2B5EF4-FFF2-40B4-BE49-F238E27FC236}">
                <a16:creationId xmlns:a16="http://schemas.microsoft.com/office/drawing/2014/main" id="{B20DAE94-3CE3-E941-88AC-FBD297545A02}"/>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55F24980-C134-2C45-95F2-83B1EF30F7C5}"/>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60290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erus_bull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p:txBody>
          <a:bodyPr/>
          <a:lstStyle>
            <a:lvl1pPr>
              <a:defRPr b="1" i="0">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4375150"/>
          </a:xfrm>
        </p:spPr>
        <p:txBody>
          <a:bodyPr/>
          <a:lstStyle>
            <a:lvl1pPr marL="136525" indent="-136525">
              <a:buFont typeface="Arial" panose="020B0604020202020204" pitchFamily="34" charset="0"/>
              <a:buChar char="•"/>
              <a:tabLst/>
              <a:defRPr b="0" i="0">
                <a:latin typeface="Lucida Sans" panose="020B0602030504020204" pitchFamily="34" charset="77"/>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Date Placeholder 3">
            <a:extLst>
              <a:ext uri="{FF2B5EF4-FFF2-40B4-BE49-F238E27FC236}">
                <a16:creationId xmlns:a16="http://schemas.microsoft.com/office/drawing/2014/main" id="{DFEAD5A6-65E2-FF4E-A04E-E28868A64493}"/>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8" name="Footer Placeholder 4">
            <a:extLst>
              <a:ext uri="{FF2B5EF4-FFF2-40B4-BE49-F238E27FC236}">
                <a16:creationId xmlns:a16="http://schemas.microsoft.com/office/drawing/2014/main" id="{E9557FBF-3413-8C49-89E2-2590872F8FE0}"/>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C8CA0CE-841E-0048-8E9D-3AECF7BD8732}"/>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204755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er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Date Placeholder 3">
            <a:extLst>
              <a:ext uri="{FF2B5EF4-FFF2-40B4-BE49-F238E27FC236}">
                <a16:creationId xmlns:a16="http://schemas.microsoft.com/office/drawing/2014/main" id="{3D78724E-253E-7C45-B952-FDA819322F1B}"/>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8" name="Footer Placeholder 4">
            <a:extLst>
              <a:ext uri="{FF2B5EF4-FFF2-40B4-BE49-F238E27FC236}">
                <a16:creationId xmlns:a16="http://schemas.microsoft.com/office/drawing/2014/main" id="{B20DAE94-3CE3-E941-88AC-FBD297545A02}"/>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55F24980-C134-2C45-95F2-83B1EF30F7C5}"/>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
        <p:nvSpPr>
          <p:cNvPr id="5" name="Text Placeholder 4">
            <a:extLst>
              <a:ext uri="{FF2B5EF4-FFF2-40B4-BE49-F238E27FC236}">
                <a16:creationId xmlns:a16="http://schemas.microsoft.com/office/drawing/2014/main" id="{2FECA776-ED93-C247-9C4F-5B5A6D8E5E7A}"/>
              </a:ext>
            </a:extLst>
          </p:cNvPr>
          <p:cNvSpPr>
            <a:spLocks noGrp="1"/>
          </p:cNvSpPr>
          <p:nvPr>
            <p:ph type="body" sz="quarter" idx="10"/>
          </p:nvPr>
        </p:nvSpPr>
        <p:spPr>
          <a:xfrm>
            <a:off x="838200" y="1321078"/>
            <a:ext cx="10515600" cy="369332"/>
          </a:xfrm>
        </p:spPr>
        <p:txBody>
          <a:bodyPr/>
          <a:lstStyle>
            <a:lvl1pPr>
              <a:defRPr b="1"/>
            </a:lvl1pPr>
          </a:lstStyle>
          <a:p>
            <a:pPr lvl="0"/>
            <a:r>
              <a:rPr lang="fi-FI"/>
              <a:t>Muokkaa tekstin perustyylejä napsauttamalla</a:t>
            </a:r>
          </a:p>
        </p:txBody>
      </p:sp>
      <p:sp>
        <p:nvSpPr>
          <p:cNvPr id="4" name="Title 1">
            <a:extLst>
              <a:ext uri="{FF2B5EF4-FFF2-40B4-BE49-F238E27FC236}">
                <a16:creationId xmlns:a16="http://schemas.microsoft.com/office/drawing/2014/main" id="{32A1461D-E56F-8A0A-8080-1604415B9999}"/>
              </a:ext>
            </a:extLst>
          </p:cNvPr>
          <p:cNvSpPr>
            <a:spLocks noGrp="1"/>
          </p:cNvSpPr>
          <p:nvPr>
            <p:ph type="title"/>
          </p:nvPr>
        </p:nvSpPr>
        <p:spPr>
          <a:xfrm>
            <a:off x="838200" y="365126"/>
            <a:ext cx="10515600" cy="820738"/>
          </a:xfrm>
        </p:spPr>
        <p:txBody>
          <a:bodyPr anchor="b"/>
          <a:lstStyle>
            <a:lvl1pPr>
              <a:defRPr b="1" i="0">
                <a:latin typeface="Lucida Sans" panose="020B0602030504020204" pitchFamily="34" charset="77"/>
              </a:defRPr>
            </a:lvl1pPr>
          </a:lstStyle>
          <a:p>
            <a:r>
              <a:rPr lang="fi-FI"/>
              <a:t>Muokkaa ots. perustyyl. napsautt.</a:t>
            </a:r>
            <a:endParaRPr lang="en-FI"/>
          </a:p>
        </p:txBody>
      </p:sp>
    </p:spTree>
    <p:extLst>
      <p:ext uri="{BB962C8B-B14F-4D97-AF65-F5344CB8AC3E}">
        <p14:creationId xmlns:p14="http://schemas.microsoft.com/office/powerpoint/2010/main" val="243300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e leppäkerttu">
    <p:spTree>
      <p:nvGrpSpPr>
        <p:cNvPr id="1" name=""/>
        <p:cNvGrpSpPr/>
        <p:nvPr/>
      </p:nvGrpSpPr>
      <p:grpSpPr>
        <a:xfrm>
          <a:off x="0" y="0"/>
          <a:ext cx="0" cy="0"/>
          <a:chOff x="0" y="0"/>
          <a:chExt cx="0" cy="0"/>
        </a:xfrm>
      </p:grpSpPr>
      <p:pic>
        <p:nvPicPr>
          <p:cNvPr id="3" name="Kuva 2" descr="Seitsenpistepirkko kiipeää ruohonkortta">
            <a:extLst>
              <a:ext uri="{FF2B5EF4-FFF2-40B4-BE49-F238E27FC236}">
                <a16:creationId xmlns:a16="http://schemas.microsoft.com/office/drawing/2014/main" id="{1593F3E2-00D1-D0BB-1877-058D7E788E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4" name="Picture 21" descr="A picture containing drawing&#10;&#10;Description automatically generated">
            <a:extLst>
              <a:ext uri="{FF2B5EF4-FFF2-40B4-BE49-F238E27FC236}">
                <a16:creationId xmlns:a16="http://schemas.microsoft.com/office/drawing/2014/main" id="{E14AB4D1-10A6-02E7-B5BE-0ACD3388DD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3901" y="478648"/>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60080"/>
            <a:ext cx="8338556" cy="3223068"/>
          </a:xfrm>
        </p:spPr>
        <p:txBody>
          <a:bodyPr anchor="t">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7" name="Title 9">
            <a:extLst>
              <a:ext uri="{FF2B5EF4-FFF2-40B4-BE49-F238E27FC236}">
                <a16:creationId xmlns:a16="http://schemas.microsoft.com/office/drawing/2014/main" id="{DDA2A779-17A8-50B3-5965-945C78A07C9B}"/>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bg1"/>
                </a:solidFill>
              </a:rPr>
              <a:t>www.motiva.fi</a:t>
            </a:r>
            <a:endParaRPr lang="fi-FI" sz="1400" noProof="0">
              <a:solidFill>
                <a:schemeClr val="bg1"/>
              </a:solidFill>
            </a:endParaRPr>
          </a:p>
        </p:txBody>
      </p:sp>
    </p:spTree>
    <p:extLst>
      <p:ext uri="{BB962C8B-B14F-4D97-AF65-F5344CB8AC3E}">
        <p14:creationId xmlns:p14="http://schemas.microsoft.com/office/powerpoint/2010/main" val="1794472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erus_bullet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10515600" cy="4043022"/>
          </a:xfrm>
        </p:spPr>
        <p:txBody>
          <a:bodyPr/>
          <a:lstStyle>
            <a:lvl1pPr marL="136525" indent="-136525">
              <a:buFont typeface="Arial" panose="020B0604020202020204" pitchFamily="34" charset="0"/>
              <a:buChar char="•"/>
              <a:tabLst/>
              <a:defRPr b="0" i="0">
                <a:latin typeface="Lucida Sans" panose="020B0602030504020204" pitchFamily="34" charset="77"/>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Date Placeholder 3">
            <a:extLst>
              <a:ext uri="{FF2B5EF4-FFF2-40B4-BE49-F238E27FC236}">
                <a16:creationId xmlns:a16="http://schemas.microsoft.com/office/drawing/2014/main" id="{DFEAD5A6-65E2-FF4E-A04E-E28868A64493}"/>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8" name="Footer Placeholder 4">
            <a:extLst>
              <a:ext uri="{FF2B5EF4-FFF2-40B4-BE49-F238E27FC236}">
                <a16:creationId xmlns:a16="http://schemas.microsoft.com/office/drawing/2014/main" id="{E9557FBF-3413-8C49-89E2-2590872F8FE0}"/>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C8CA0CE-841E-0048-8E9D-3AECF7BD8732}"/>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
        <p:nvSpPr>
          <p:cNvPr id="10" name="Title 1">
            <a:extLst>
              <a:ext uri="{FF2B5EF4-FFF2-40B4-BE49-F238E27FC236}">
                <a16:creationId xmlns:a16="http://schemas.microsoft.com/office/drawing/2014/main" id="{102A59E4-483E-C444-B1EE-841D72A085BA}"/>
              </a:ext>
            </a:extLst>
          </p:cNvPr>
          <p:cNvSpPr>
            <a:spLocks noGrp="1"/>
          </p:cNvSpPr>
          <p:nvPr>
            <p:ph type="title"/>
          </p:nvPr>
        </p:nvSpPr>
        <p:spPr>
          <a:xfrm>
            <a:off x="838200" y="365126"/>
            <a:ext cx="10515600" cy="820738"/>
          </a:xfrm>
        </p:spPr>
        <p:txBody>
          <a:bodyPr anchor="b"/>
          <a:lstStyle>
            <a:lvl1pPr>
              <a:defRPr b="1" i="0">
                <a:latin typeface="Lucida Sans" panose="020B0602030504020204" pitchFamily="34" charset="77"/>
              </a:defRPr>
            </a:lvl1pPr>
          </a:lstStyle>
          <a:p>
            <a:r>
              <a:rPr lang="fi-FI"/>
              <a:t>Muokkaa ots. perustyyl. napsautt.</a:t>
            </a:r>
            <a:endParaRPr lang="en-FI"/>
          </a:p>
        </p:txBody>
      </p:sp>
      <p:sp>
        <p:nvSpPr>
          <p:cNvPr id="11" name="Text Placeholder 4">
            <a:extLst>
              <a:ext uri="{FF2B5EF4-FFF2-40B4-BE49-F238E27FC236}">
                <a16:creationId xmlns:a16="http://schemas.microsoft.com/office/drawing/2014/main" id="{10C3CF96-D02F-3F48-A3E0-2D922DB17732}"/>
              </a:ext>
            </a:extLst>
          </p:cNvPr>
          <p:cNvSpPr>
            <a:spLocks noGrp="1"/>
          </p:cNvSpPr>
          <p:nvPr>
            <p:ph type="body" sz="quarter" idx="10"/>
          </p:nvPr>
        </p:nvSpPr>
        <p:spPr>
          <a:xfrm>
            <a:off x="838200" y="1321078"/>
            <a:ext cx="10515600" cy="369332"/>
          </a:xfrm>
        </p:spPr>
        <p:txBody>
          <a:bodyPr/>
          <a:lstStyle>
            <a:lvl1pPr>
              <a:defRPr b="1"/>
            </a:lvl1pPr>
          </a:lstStyle>
          <a:p>
            <a:pPr lvl="0"/>
            <a:r>
              <a:rPr lang="fi-FI"/>
              <a:t>Muokkaa tekstin perustyylejä napsauttamalla</a:t>
            </a:r>
          </a:p>
        </p:txBody>
      </p:sp>
    </p:spTree>
    <p:extLst>
      <p:ext uri="{BB962C8B-B14F-4D97-AF65-F5344CB8AC3E}">
        <p14:creationId xmlns:p14="http://schemas.microsoft.com/office/powerpoint/2010/main" val="33617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_vasen_nuolitau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0D5808-1021-694B-ADF6-BE1DC77C8CEB}"/>
              </a:ext>
            </a:extLst>
          </p:cNvPr>
          <p:cNvSpPr>
            <a:spLocks noGrp="1"/>
          </p:cNvSpPr>
          <p:nvPr>
            <p:ph sz="quarter" idx="10" hasCustomPrompt="1"/>
          </p:nvPr>
        </p:nvSpPr>
        <p:spPr>
          <a:xfrm>
            <a:off x="-7882" y="-70945"/>
            <a:ext cx="3943296" cy="6858000"/>
          </a:xfrm>
        </p:spPr>
        <p:txBody>
          <a:bodyPr anchor="ctr"/>
          <a:lstStyle>
            <a:lvl1pPr algn="l">
              <a:defRPr/>
            </a:lvl1pPr>
          </a:lstStyle>
          <a:p>
            <a:pPr lvl="0"/>
            <a:r>
              <a:rPr lang="en-GB" err="1"/>
              <a:t>Kuva</a:t>
            </a:r>
            <a:r>
              <a:rPr lang="en-GB"/>
              <a:t> </a:t>
            </a:r>
            <a:r>
              <a:rPr lang="en-GB" err="1"/>
              <a:t>tähän</a:t>
            </a: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4656138" y="365125"/>
            <a:ext cx="7091213" cy="1325563"/>
          </a:xfrm>
        </p:spPr>
        <p:txBody>
          <a:bodyPr/>
          <a:lstStyle>
            <a:lvl1pPr>
              <a:defRPr b="1" i="0">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4656138" y="1825625"/>
            <a:ext cx="7091213"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9" name="Date Placeholder 3">
            <a:extLst>
              <a:ext uri="{FF2B5EF4-FFF2-40B4-BE49-F238E27FC236}">
                <a16:creationId xmlns:a16="http://schemas.microsoft.com/office/drawing/2014/main" id="{FAC4A904-52C4-3547-9D7D-710EAD39122D}"/>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0" name="Footer Placeholder 4">
            <a:extLst>
              <a:ext uri="{FF2B5EF4-FFF2-40B4-BE49-F238E27FC236}">
                <a16:creationId xmlns:a16="http://schemas.microsoft.com/office/drawing/2014/main" id="{11D671F3-96F1-0845-B181-1B1DA18BAAC5}"/>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0B5A9455-6B21-DE46-9E7D-F2ED8E09FDBF}"/>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822968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_vasen_pohj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0D5808-1021-694B-ADF6-BE1DC77C8CEB}"/>
              </a:ext>
            </a:extLst>
          </p:cNvPr>
          <p:cNvSpPr>
            <a:spLocks noGrp="1"/>
          </p:cNvSpPr>
          <p:nvPr>
            <p:ph sz="quarter" idx="10" hasCustomPrompt="1"/>
          </p:nvPr>
        </p:nvSpPr>
        <p:spPr>
          <a:xfrm>
            <a:off x="0" y="0"/>
            <a:ext cx="3935413" cy="6858000"/>
          </a:xfrm>
        </p:spPr>
        <p:txBody>
          <a:bodyPr anchor="ctr"/>
          <a:lstStyle>
            <a:lvl1pPr algn="ctr">
              <a:defRPr/>
            </a:lvl1pPr>
          </a:lstStyle>
          <a:p>
            <a:pPr lvl="0"/>
            <a:r>
              <a:rPr lang="en-GB" err="1"/>
              <a:t>Kuva</a:t>
            </a:r>
            <a:r>
              <a:rPr lang="en-GB"/>
              <a:t> </a:t>
            </a:r>
            <a:r>
              <a:rPr lang="en-GB" err="1"/>
              <a:t>tähän</a:t>
            </a: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4656138" y="365125"/>
            <a:ext cx="7091213"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4656138" y="1825625"/>
            <a:ext cx="7091213"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8" name="Date Placeholder 3">
            <a:extLst>
              <a:ext uri="{FF2B5EF4-FFF2-40B4-BE49-F238E27FC236}">
                <a16:creationId xmlns:a16="http://schemas.microsoft.com/office/drawing/2014/main" id="{2EC1B64A-EBFB-D545-9C98-5FBF8A5ECFA0}"/>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9" name="Footer Placeholder 4">
            <a:extLst>
              <a:ext uri="{FF2B5EF4-FFF2-40B4-BE49-F238E27FC236}">
                <a16:creationId xmlns:a16="http://schemas.microsoft.com/office/drawing/2014/main" id="{7B8E1DB7-9A6F-F04C-9F37-4343B39B3C29}"/>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F450907B-9C37-9843-AB3A-FCBE0B6AC600}"/>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3400706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u_nuoli">
    <p:spTree>
      <p:nvGrpSpPr>
        <p:cNvPr id="1" name=""/>
        <p:cNvGrpSpPr/>
        <p:nvPr/>
      </p:nvGrpSpPr>
      <p:grpSpPr>
        <a:xfrm>
          <a:off x="0" y="0"/>
          <a:ext cx="0" cy="0"/>
          <a:chOff x="0" y="0"/>
          <a:chExt cx="0" cy="0"/>
        </a:xfrm>
      </p:grpSpPr>
      <p:pic>
        <p:nvPicPr>
          <p:cNvPr id="9" name="Picture 8" descr="A picture containing music, instrument, large, gong&#10;&#10;Description automatically generated">
            <a:extLst>
              <a:ext uri="{FF2B5EF4-FFF2-40B4-BE49-F238E27FC236}">
                <a16:creationId xmlns:a16="http://schemas.microsoft.com/office/drawing/2014/main" id="{E53DBA37-33D6-924F-B18B-C938054EFD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66" y="0"/>
            <a:ext cx="3953767" cy="6858001"/>
          </a:xfrm>
          <a:prstGeom prst="rect">
            <a:avLst/>
          </a:prstGeom>
        </p:spPr>
      </p:pic>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1" name="Date Placeholder 3">
            <a:extLst>
              <a:ext uri="{FF2B5EF4-FFF2-40B4-BE49-F238E27FC236}">
                <a16:creationId xmlns:a16="http://schemas.microsoft.com/office/drawing/2014/main" id="{C4A709FB-0E4A-194E-B93A-12BB5FD0FCAF}"/>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A9338909-58D8-8B4F-B042-CE9CBFEE2242}"/>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7D18BD64-3A1E-2449-A4D7-8FA21E3634FD}"/>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pic>
        <p:nvPicPr>
          <p:cNvPr id="5" name="Picture 6" descr="A picture containing drawing&#10;&#10;Description automatically generated">
            <a:extLst>
              <a:ext uri="{FF2B5EF4-FFF2-40B4-BE49-F238E27FC236}">
                <a16:creationId xmlns:a16="http://schemas.microsoft.com/office/drawing/2014/main" id="{7EAEB063-A88A-4A17-2049-CA4E91D4DB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4197441440"/>
      </p:ext>
    </p:extLst>
  </p:cSld>
  <p:clrMapOvr>
    <a:masterClrMapping/>
  </p:clrMapOvr>
  <p:extLst>
    <p:ext uri="{DCECCB84-F9BA-43D5-87BE-67443E8EF086}">
      <p15:sldGuideLst xmlns:p15="http://schemas.microsoft.com/office/powerpoint/2012/main">
        <p15:guide id="1" pos="27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u">
    <p:spTree>
      <p:nvGrpSpPr>
        <p:cNvPr id="1" name=""/>
        <p:cNvGrpSpPr/>
        <p:nvPr/>
      </p:nvGrpSpPr>
      <p:grpSpPr>
        <a:xfrm>
          <a:off x="0" y="0"/>
          <a:ext cx="0" cy="0"/>
          <a:chOff x="0" y="0"/>
          <a:chExt cx="0" cy="0"/>
        </a:xfrm>
      </p:grpSpPr>
      <p:pic>
        <p:nvPicPr>
          <p:cNvPr id="9" name="Picture 8" descr="A picture containing music, instrument, large, gong&#10;&#10;Description automatically generated">
            <a:extLst>
              <a:ext uri="{FF2B5EF4-FFF2-40B4-BE49-F238E27FC236}">
                <a16:creationId xmlns:a16="http://schemas.microsoft.com/office/drawing/2014/main" id="{C2F3D71E-CBDE-B547-9325-E9F34FF797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33" y="0"/>
            <a:ext cx="3930119" cy="6858001"/>
          </a:xfrm>
          <a:prstGeom prst="rect">
            <a:avLst/>
          </a:prstGeom>
        </p:spPr>
      </p:pic>
      <p:sp>
        <p:nvSpPr>
          <p:cNvPr id="8" name="Date Placeholder 3">
            <a:extLst>
              <a:ext uri="{FF2B5EF4-FFF2-40B4-BE49-F238E27FC236}">
                <a16:creationId xmlns:a16="http://schemas.microsoft.com/office/drawing/2014/main" id="{B73CAB63-C031-FB40-B5F8-DD2663E285A0}"/>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0" name="Footer Placeholder 4">
            <a:extLst>
              <a:ext uri="{FF2B5EF4-FFF2-40B4-BE49-F238E27FC236}">
                <a16:creationId xmlns:a16="http://schemas.microsoft.com/office/drawing/2014/main" id="{18ACC9CB-6029-1547-958D-80598CFB5139}"/>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ADDEE5BF-3279-CD48-BB76-506AC0B0D83D}"/>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22BBD0B-FBE9-7C57-D4B9-F8F880BEE091}"/>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5" name="Content Placeholder 2">
            <a:extLst>
              <a:ext uri="{FF2B5EF4-FFF2-40B4-BE49-F238E27FC236}">
                <a16:creationId xmlns:a16="http://schemas.microsoft.com/office/drawing/2014/main" id="{F0E2F8A7-4FA5-DC7E-7A5E-8E29D7E7BC62}"/>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905723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kapuut_nuoli">
    <p:spTree>
      <p:nvGrpSpPr>
        <p:cNvPr id="1" name=""/>
        <p:cNvGrpSpPr/>
        <p:nvPr/>
      </p:nvGrpSpPr>
      <p:grpSpPr>
        <a:xfrm>
          <a:off x="0" y="0"/>
          <a:ext cx="0" cy="0"/>
          <a:chOff x="0" y="0"/>
          <a:chExt cx="0" cy="0"/>
        </a:xfrm>
      </p:grpSpPr>
      <p:pic>
        <p:nvPicPr>
          <p:cNvPr id="6" name="Picture 7" descr="A picture containing indoor, man, sitting, metal&#10;&#10;Description automatically generated">
            <a:extLst>
              <a:ext uri="{FF2B5EF4-FFF2-40B4-BE49-F238E27FC236}">
                <a16:creationId xmlns:a16="http://schemas.microsoft.com/office/drawing/2014/main" id="{583A9C92-F83E-D7FC-4B05-BC3922056A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35413" cy="6858000"/>
          </a:xfrm>
          <a:prstGeom prst="rect">
            <a:avLst/>
          </a:prstGeom>
        </p:spPr>
      </p:pic>
      <p:sp>
        <p:nvSpPr>
          <p:cNvPr id="11" name="Date Placeholder 3">
            <a:extLst>
              <a:ext uri="{FF2B5EF4-FFF2-40B4-BE49-F238E27FC236}">
                <a16:creationId xmlns:a16="http://schemas.microsoft.com/office/drawing/2014/main" id="{E5624EF5-551E-074F-B559-1C3DC913FCD8}"/>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3218489E-A8A5-A840-9595-8AA9183772B6}"/>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41D35990-3A7B-D44E-AEF8-58F2D6265584}"/>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EB1FAB2D-B2B7-1E7F-3AD6-B7B87E79A52A}"/>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649A74B9-BF23-5BC1-391D-F2492524A165}"/>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087A357A-F099-CB1A-62DB-00A203EECB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909140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kapuut">
    <p:spTree>
      <p:nvGrpSpPr>
        <p:cNvPr id="1" name=""/>
        <p:cNvGrpSpPr/>
        <p:nvPr/>
      </p:nvGrpSpPr>
      <p:grpSpPr>
        <a:xfrm>
          <a:off x="0" y="0"/>
          <a:ext cx="0" cy="0"/>
          <a:chOff x="0" y="0"/>
          <a:chExt cx="0" cy="0"/>
        </a:xfrm>
      </p:grpSpPr>
      <p:pic>
        <p:nvPicPr>
          <p:cNvPr id="8" name="Picture 7" descr="A picture containing indoor, man, sitting, metal&#10;&#10;Description automatically generated">
            <a:extLst>
              <a:ext uri="{FF2B5EF4-FFF2-40B4-BE49-F238E27FC236}">
                <a16:creationId xmlns:a16="http://schemas.microsoft.com/office/drawing/2014/main" id="{E832171D-183A-2C4D-AAF1-0896CB40D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35413" cy="6858000"/>
          </a:xfrm>
          <a:prstGeom prst="rect">
            <a:avLst/>
          </a:prstGeom>
        </p:spPr>
      </p:pic>
      <p:sp>
        <p:nvSpPr>
          <p:cNvPr id="9" name="Date Placeholder 3">
            <a:extLst>
              <a:ext uri="{FF2B5EF4-FFF2-40B4-BE49-F238E27FC236}">
                <a16:creationId xmlns:a16="http://schemas.microsoft.com/office/drawing/2014/main" id="{46208F4E-F6E7-8549-A330-7B3B84B3A6B0}"/>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0" name="Footer Placeholder 4">
            <a:extLst>
              <a:ext uri="{FF2B5EF4-FFF2-40B4-BE49-F238E27FC236}">
                <a16:creationId xmlns:a16="http://schemas.microsoft.com/office/drawing/2014/main" id="{D1DA7680-D5EE-D147-BC65-5C6F63335D2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E2315D59-8623-4548-B89D-2AF1A9466D20}"/>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AD675464-AA31-8A59-1AAF-E5C4C0D07699}"/>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483BBC59-D9D3-79AA-83C8-7CDFF11F82D2}"/>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71964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si_nuoli">
    <p:spTree>
      <p:nvGrpSpPr>
        <p:cNvPr id="1" name=""/>
        <p:cNvGrpSpPr/>
        <p:nvPr/>
      </p:nvGrpSpPr>
      <p:grpSpPr>
        <a:xfrm>
          <a:off x="0" y="0"/>
          <a:ext cx="0" cy="0"/>
          <a:chOff x="0" y="0"/>
          <a:chExt cx="0" cy="0"/>
        </a:xfrm>
      </p:grpSpPr>
      <p:pic>
        <p:nvPicPr>
          <p:cNvPr id="7" name="Picture 11" descr="A picture containing sitting, looking, dark, light&#10;&#10;Description automatically generated">
            <a:extLst>
              <a:ext uri="{FF2B5EF4-FFF2-40B4-BE49-F238E27FC236}">
                <a16:creationId xmlns:a16="http://schemas.microsoft.com/office/drawing/2014/main" id="{0AF71ACB-0242-E2AA-6ED2-9AE1C33284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35413" cy="6858000"/>
          </a:xfrm>
          <a:prstGeom prst="rect">
            <a:avLst/>
          </a:prstGeom>
        </p:spPr>
      </p:pic>
      <p:sp>
        <p:nvSpPr>
          <p:cNvPr id="10" name="Date Placeholder 3">
            <a:extLst>
              <a:ext uri="{FF2B5EF4-FFF2-40B4-BE49-F238E27FC236}">
                <a16:creationId xmlns:a16="http://schemas.microsoft.com/office/drawing/2014/main" id="{A5D01446-BB8C-0A46-9DEC-1FD36D2E91F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1" name="Footer Placeholder 4">
            <a:extLst>
              <a:ext uri="{FF2B5EF4-FFF2-40B4-BE49-F238E27FC236}">
                <a16:creationId xmlns:a16="http://schemas.microsoft.com/office/drawing/2014/main" id="{2669B2C6-C3FF-904D-94C0-FFCE5AD138BF}"/>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9A4A3EE3-E4C2-AA4F-A122-41F3053CF8AB}"/>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9CE45272-373D-B730-60C4-855A990F3186}"/>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0526D8B9-4AC4-32ED-023E-2551C1CDE270}"/>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6" name="Picture 6" descr="A picture containing drawing&#10;&#10;Description automatically generated">
            <a:extLst>
              <a:ext uri="{FF2B5EF4-FFF2-40B4-BE49-F238E27FC236}">
                <a16:creationId xmlns:a16="http://schemas.microsoft.com/office/drawing/2014/main" id="{0468E88B-D873-DB1C-1C36-01DC8ECF4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445472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si">
    <p:spTree>
      <p:nvGrpSpPr>
        <p:cNvPr id="1" name=""/>
        <p:cNvGrpSpPr/>
        <p:nvPr/>
      </p:nvGrpSpPr>
      <p:grpSpPr>
        <a:xfrm>
          <a:off x="0" y="0"/>
          <a:ext cx="0" cy="0"/>
          <a:chOff x="0" y="0"/>
          <a:chExt cx="0" cy="0"/>
        </a:xfrm>
      </p:grpSpPr>
      <p:pic>
        <p:nvPicPr>
          <p:cNvPr id="12" name="Picture 11" descr="A picture containing sitting, looking, dark, light&#10;&#10;Description automatically generated">
            <a:extLst>
              <a:ext uri="{FF2B5EF4-FFF2-40B4-BE49-F238E27FC236}">
                <a16:creationId xmlns:a16="http://schemas.microsoft.com/office/drawing/2014/main" id="{03210910-F171-B041-B8D1-796A85351D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35413" cy="6858000"/>
          </a:xfrm>
          <a:prstGeom prst="rect">
            <a:avLst/>
          </a:prstGeom>
        </p:spPr>
      </p:pic>
      <p:sp>
        <p:nvSpPr>
          <p:cNvPr id="8" name="Date Placeholder 3">
            <a:extLst>
              <a:ext uri="{FF2B5EF4-FFF2-40B4-BE49-F238E27FC236}">
                <a16:creationId xmlns:a16="http://schemas.microsoft.com/office/drawing/2014/main" id="{8B0AC12C-150D-BF49-A6F3-7AF92E64DCFD}"/>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9" name="Footer Placeholder 4">
            <a:extLst>
              <a:ext uri="{FF2B5EF4-FFF2-40B4-BE49-F238E27FC236}">
                <a16:creationId xmlns:a16="http://schemas.microsoft.com/office/drawing/2014/main" id="{B8BD4F21-BA5E-524F-A72E-DA60522A92F0}"/>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63EA7ACB-8DBF-DD46-8135-2E790A987620}"/>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D5958B7F-DBFA-5787-51F6-84795A8C7F96}"/>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7C6E18A3-63FC-2810-DAE9-EA75A3162210}"/>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4166647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lo_nuoli">
    <p:spTree>
      <p:nvGrpSpPr>
        <p:cNvPr id="1" name=""/>
        <p:cNvGrpSpPr/>
        <p:nvPr/>
      </p:nvGrpSpPr>
      <p:grpSpPr>
        <a:xfrm>
          <a:off x="0" y="0"/>
          <a:ext cx="0" cy="0"/>
          <a:chOff x="0" y="0"/>
          <a:chExt cx="0" cy="0"/>
        </a:xfrm>
      </p:grpSpPr>
      <p:pic>
        <p:nvPicPr>
          <p:cNvPr id="6" name="Picture 7" descr="A picture containing outdoor, plane, flying, airplane&#10;&#10;Description automatically generated">
            <a:extLst>
              <a:ext uri="{FF2B5EF4-FFF2-40B4-BE49-F238E27FC236}">
                <a16:creationId xmlns:a16="http://schemas.microsoft.com/office/drawing/2014/main" id="{CD5019F7-4BB4-F69C-A2D2-2D064C2460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1"/>
            <a:ext cx="3953648" cy="6858000"/>
          </a:xfrm>
          <a:prstGeom prst="rect">
            <a:avLst/>
          </a:prstGeom>
        </p:spPr>
      </p:pic>
      <p:sp>
        <p:nvSpPr>
          <p:cNvPr id="9" name="Date Placeholder 3">
            <a:extLst>
              <a:ext uri="{FF2B5EF4-FFF2-40B4-BE49-F238E27FC236}">
                <a16:creationId xmlns:a16="http://schemas.microsoft.com/office/drawing/2014/main" id="{B8CD3E95-E0A9-5B4D-8A28-B4AD5EE7DEDB}"/>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5DF59C54-1FF1-2745-9E26-601F4AC65248}"/>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7A882548-3BC8-674A-A83E-24D09819507F}"/>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71D513A0-4400-36BA-2AD3-D7B676DEC5C9}"/>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CA96DDB4-8FD2-6467-A697-8766F1937318}"/>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0ADF8F15-440E-AB9D-6C78-6EAE2C01B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151582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anse leppäkerttu">
    <p:spTree>
      <p:nvGrpSpPr>
        <p:cNvPr id="1" name=""/>
        <p:cNvGrpSpPr/>
        <p:nvPr/>
      </p:nvGrpSpPr>
      <p:grpSpPr>
        <a:xfrm>
          <a:off x="0" y="0"/>
          <a:ext cx="0" cy="0"/>
          <a:chOff x="0" y="0"/>
          <a:chExt cx="0" cy="0"/>
        </a:xfrm>
      </p:grpSpPr>
      <p:pic>
        <p:nvPicPr>
          <p:cNvPr id="3" name="Kuva 2" descr="Seitsenpistepirkko kiipeää ruohonkortta">
            <a:extLst>
              <a:ext uri="{FF2B5EF4-FFF2-40B4-BE49-F238E27FC236}">
                <a16:creationId xmlns:a16="http://schemas.microsoft.com/office/drawing/2014/main" id="{1593F3E2-00D1-D0BB-1877-058D7E788E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478648"/>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60080"/>
            <a:ext cx="8338556" cy="3223068"/>
          </a:xfrm>
        </p:spPr>
        <p:txBody>
          <a:bodyPr anchor="t">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2" name="Suorakulmio 1">
            <a:extLst>
              <a:ext uri="{FF2B5EF4-FFF2-40B4-BE49-F238E27FC236}">
                <a16:creationId xmlns:a16="http://schemas.microsoft.com/office/drawing/2014/main" id="{64BEEB51-DE3F-C57F-62B0-4B3F4275C853}"/>
              </a:ext>
            </a:extLst>
          </p:cNvPr>
          <p:cNvSpPr/>
          <p:nvPr userDrawn="1"/>
        </p:nvSpPr>
        <p:spPr>
          <a:xfrm>
            <a:off x="1" y="5963939"/>
            <a:ext cx="12192000" cy="97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&lt;&lt;&lt;&lt;&lt;&lt;&lt;&lt;&lt;&lt;c</a:t>
            </a:r>
            <a:endParaRPr lang="en-FI"/>
          </a:p>
        </p:txBody>
      </p:sp>
      <p:pic>
        <p:nvPicPr>
          <p:cNvPr id="8" name="Picture 10" descr="A picture containing drawing, clock&#10;&#10;Description automatically generated">
            <a:extLst>
              <a:ext uri="{FF2B5EF4-FFF2-40B4-BE49-F238E27FC236}">
                <a16:creationId xmlns:a16="http://schemas.microsoft.com/office/drawing/2014/main" id="{B83249FE-8A63-66C2-A205-A68A636F98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62596" y="6149965"/>
            <a:ext cx="2178414" cy="587437"/>
          </a:xfrm>
          <a:prstGeom prst="rect">
            <a:avLst/>
          </a:prstGeom>
        </p:spPr>
      </p:pic>
      <p:sp>
        <p:nvSpPr>
          <p:cNvPr id="7" name="Title 9">
            <a:extLst>
              <a:ext uri="{FF2B5EF4-FFF2-40B4-BE49-F238E27FC236}">
                <a16:creationId xmlns:a16="http://schemas.microsoft.com/office/drawing/2014/main" id="{DDA2A779-17A8-50B3-5965-945C78A07C9B}"/>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rgbClr val="241C40"/>
                </a:solidFill>
              </a:rPr>
              <a:t>www.motiva.fi</a:t>
            </a:r>
            <a:endParaRPr lang="fi-FI" sz="1400" noProof="0">
              <a:solidFill>
                <a:srgbClr val="241C40"/>
              </a:solidFill>
            </a:endParaRPr>
          </a:p>
        </p:txBody>
      </p:sp>
    </p:spTree>
    <p:extLst>
      <p:ext uri="{BB962C8B-B14F-4D97-AF65-F5344CB8AC3E}">
        <p14:creationId xmlns:p14="http://schemas.microsoft.com/office/powerpoint/2010/main" val="1535312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lo">
    <p:spTree>
      <p:nvGrpSpPr>
        <p:cNvPr id="1" name=""/>
        <p:cNvGrpSpPr/>
        <p:nvPr/>
      </p:nvGrpSpPr>
      <p:grpSpPr>
        <a:xfrm>
          <a:off x="0" y="0"/>
          <a:ext cx="0" cy="0"/>
          <a:chOff x="0" y="0"/>
          <a:chExt cx="0" cy="0"/>
        </a:xfrm>
      </p:grpSpPr>
      <p:pic>
        <p:nvPicPr>
          <p:cNvPr id="8" name="Picture 7" descr="A picture containing outdoor, plane, flying, airplane&#10;&#10;Description automatically generated">
            <a:extLst>
              <a:ext uri="{FF2B5EF4-FFF2-40B4-BE49-F238E27FC236}">
                <a16:creationId xmlns:a16="http://schemas.microsoft.com/office/drawing/2014/main" id="{63F670F0-BA11-1145-AB19-7A5CEC4DD5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1"/>
            <a:ext cx="3953648" cy="6858000"/>
          </a:xfrm>
          <a:prstGeom prst="rect">
            <a:avLst/>
          </a:prstGeom>
        </p:spPr>
      </p:pic>
      <p:sp>
        <p:nvSpPr>
          <p:cNvPr id="9" name="Date Placeholder 3">
            <a:extLst>
              <a:ext uri="{FF2B5EF4-FFF2-40B4-BE49-F238E27FC236}">
                <a16:creationId xmlns:a16="http://schemas.microsoft.com/office/drawing/2014/main" id="{B6560BD4-0C30-434E-9393-1F03DA9F8774}"/>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0" name="Footer Placeholder 4">
            <a:extLst>
              <a:ext uri="{FF2B5EF4-FFF2-40B4-BE49-F238E27FC236}">
                <a16:creationId xmlns:a16="http://schemas.microsoft.com/office/drawing/2014/main" id="{83B5CCF8-D82E-9748-B6A0-533C3E97AF20}"/>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B7548993-1616-A645-BCD4-E18DF80CAAC6}"/>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A86EA5F8-AB52-CE3E-D581-521ADDEE9990}"/>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8F912531-92A3-66B4-5E4B-8268B5CBB7FD}"/>
              </a:ext>
            </a:extLst>
          </p:cNvPr>
          <p:cNvSpPr>
            <a:spLocks noGrp="1"/>
          </p:cNvSpPr>
          <p:nvPr>
            <p:ph idx="1"/>
          </p:nvPr>
        </p:nvSpPr>
        <p:spPr>
          <a:xfrm>
            <a:off x="4437993" y="1825625"/>
            <a:ext cx="7309358" cy="4030811"/>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41768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rjat_nuoli">
    <p:spTree>
      <p:nvGrpSpPr>
        <p:cNvPr id="1" name=""/>
        <p:cNvGrpSpPr/>
        <p:nvPr/>
      </p:nvGrpSpPr>
      <p:grpSpPr>
        <a:xfrm>
          <a:off x="0" y="0"/>
          <a:ext cx="0" cy="0"/>
          <a:chOff x="0" y="0"/>
          <a:chExt cx="0" cy="0"/>
        </a:xfrm>
      </p:grpSpPr>
      <p:pic>
        <p:nvPicPr>
          <p:cNvPr id="6" name="Picture 8" descr="A hand holding a fruit&#10;&#10;Description automatically generated">
            <a:extLst>
              <a:ext uri="{FF2B5EF4-FFF2-40B4-BE49-F238E27FC236}">
                <a16:creationId xmlns:a16="http://schemas.microsoft.com/office/drawing/2014/main" id="{E11F7BDF-F180-45B0-9E44-29DD2E25C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3935413" cy="6857999"/>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DC6977AE-D9DC-7065-D496-D7F1AD87B1A3}"/>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3E1619C1-3C3B-9BD1-9E22-2855520253E1}"/>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1E60B3A8-C49A-D7C8-F41B-A2808D90F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2931074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rjat">
    <p:spTree>
      <p:nvGrpSpPr>
        <p:cNvPr id="1" name=""/>
        <p:cNvGrpSpPr/>
        <p:nvPr/>
      </p:nvGrpSpPr>
      <p:grpSpPr>
        <a:xfrm>
          <a:off x="0" y="0"/>
          <a:ext cx="0" cy="0"/>
          <a:chOff x="0" y="0"/>
          <a:chExt cx="0" cy="0"/>
        </a:xfrm>
      </p:grpSpPr>
      <p:pic>
        <p:nvPicPr>
          <p:cNvPr id="9" name="Picture 8" descr="A hand holding a fruit&#10;&#10;Description automatically generated">
            <a:extLst>
              <a:ext uri="{FF2B5EF4-FFF2-40B4-BE49-F238E27FC236}">
                <a16:creationId xmlns:a16="http://schemas.microsoft.com/office/drawing/2014/main" id="{62E1673B-1688-C048-8FFA-0957B2C9A0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3935413" cy="6857999"/>
          </a:xfrm>
          <a:prstGeom prst="rect">
            <a:avLst/>
          </a:prstGeom>
        </p:spPr>
      </p:pic>
      <p:sp>
        <p:nvSpPr>
          <p:cNvPr id="8" name="Date Placeholder 3">
            <a:extLst>
              <a:ext uri="{FF2B5EF4-FFF2-40B4-BE49-F238E27FC236}">
                <a16:creationId xmlns:a16="http://schemas.microsoft.com/office/drawing/2014/main" id="{03DD6E70-FD3A-4449-B2B0-8C317B1CAE78}"/>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0" name="Footer Placeholder 4">
            <a:extLst>
              <a:ext uri="{FF2B5EF4-FFF2-40B4-BE49-F238E27FC236}">
                <a16:creationId xmlns:a16="http://schemas.microsoft.com/office/drawing/2014/main" id="{AD19BFCC-E81D-F24A-BE78-5E3763E7FFE4}"/>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1" name="Slide Number Placeholder 5">
            <a:extLst>
              <a:ext uri="{FF2B5EF4-FFF2-40B4-BE49-F238E27FC236}">
                <a16:creationId xmlns:a16="http://schemas.microsoft.com/office/drawing/2014/main" id="{AE35E74B-E5B8-5A43-8FD2-AB56EDA04601}"/>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BB17FD63-30FE-AB70-951F-576582D66DBB}"/>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D509A379-0313-B770-2D55-7A4DBEEFFC93}"/>
              </a:ext>
            </a:extLst>
          </p:cNvPr>
          <p:cNvSpPr>
            <a:spLocks noGrp="1"/>
          </p:cNvSpPr>
          <p:nvPr>
            <p:ph idx="1"/>
          </p:nvPr>
        </p:nvSpPr>
        <p:spPr>
          <a:xfrm>
            <a:off x="4437993" y="1825625"/>
            <a:ext cx="7309358" cy="4030811"/>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624731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arjat_nuoli">
    <p:spTree>
      <p:nvGrpSpPr>
        <p:cNvPr id="1" name=""/>
        <p:cNvGrpSpPr/>
        <p:nvPr/>
      </p:nvGrpSpPr>
      <p:grpSpPr>
        <a:xfrm>
          <a:off x="0" y="0"/>
          <a:ext cx="0" cy="0"/>
          <a:chOff x="0" y="0"/>
          <a:chExt cx="0" cy="0"/>
        </a:xfrm>
      </p:grpSpPr>
      <p:pic>
        <p:nvPicPr>
          <p:cNvPr id="7" name="Kuva 6" descr="Kuva, joka sisältää kohteen ulkokäyttöön tarkoitettu esine, tuulimylly&#10;&#10;Kuvaus luotu automaattisesti">
            <a:extLst>
              <a:ext uri="{FF2B5EF4-FFF2-40B4-BE49-F238E27FC236}">
                <a16:creationId xmlns:a16="http://schemas.microsoft.com/office/drawing/2014/main" id="{75DECDC1-2972-9F57-584B-2AC6C9426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9CC3F2EB-08F8-4F3D-3F9E-BD1C44A47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1043492445"/>
      </p:ext>
    </p:extLst>
  </p:cSld>
  <p:clrMapOvr>
    <a:masterClrMapping/>
  </p:clrMapOvr>
  <p:extLst>
    <p:ext uri="{DCECCB84-F9BA-43D5-87BE-67443E8EF086}">
      <p15:sldGuideLst xmlns:p15="http://schemas.microsoft.com/office/powerpoint/2012/main">
        <p15:guide id="1" pos="338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marjat_nuoli">
    <p:spTree>
      <p:nvGrpSpPr>
        <p:cNvPr id="1" name=""/>
        <p:cNvGrpSpPr/>
        <p:nvPr/>
      </p:nvGrpSpPr>
      <p:grpSpPr>
        <a:xfrm>
          <a:off x="0" y="0"/>
          <a:ext cx="0" cy="0"/>
          <a:chOff x="0" y="0"/>
          <a:chExt cx="0" cy="0"/>
        </a:xfrm>
      </p:grpSpPr>
      <p:pic>
        <p:nvPicPr>
          <p:cNvPr id="7" name="Kuva 6" descr="Kuva, joka sisältää kohteen ulkokäyttöön tarkoitettu esine, tuulimylly&#10;&#10;Kuvaus luotu automaattisesti">
            <a:extLst>
              <a:ext uri="{FF2B5EF4-FFF2-40B4-BE49-F238E27FC236}">
                <a16:creationId xmlns:a16="http://schemas.microsoft.com/office/drawing/2014/main" id="{75DECDC1-2972-9F57-584B-2AC6C9426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50C94266-BBF2-39FA-FB7E-443D6F68B8ED}"/>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83C292D6-941C-1EDE-C127-869DC877FAC9}"/>
              </a:ext>
            </a:extLst>
          </p:cNvPr>
          <p:cNvSpPr>
            <a:spLocks noGrp="1"/>
          </p:cNvSpPr>
          <p:nvPr>
            <p:ph idx="1"/>
          </p:nvPr>
        </p:nvSpPr>
        <p:spPr>
          <a:xfrm>
            <a:off x="4437993" y="1825625"/>
            <a:ext cx="7309358" cy="4030811"/>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287647256"/>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9CC3F2EB-08F8-4F3D-3F9E-BD1C44A47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632839326"/>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056499132"/>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2" name="Picture 6" descr="A picture containing drawing&#10;&#10;Description automatically generated">
            <a:extLst>
              <a:ext uri="{FF2B5EF4-FFF2-40B4-BE49-F238E27FC236}">
                <a16:creationId xmlns:a16="http://schemas.microsoft.com/office/drawing/2014/main" id="{F898B3FB-3A12-3F6D-D4D0-028A0B682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1542179575"/>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896150807"/>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9CC3F2EB-08F8-4F3D-3F9E-BD1C44A47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1669178306"/>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nse leppäkerttu">
    <p:spTree>
      <p:nvGrpSpPr>
        <p:cNvPr id="1" name=""/>
        <p:cNvGrpSpPr/>
        <p:nvPr/>
      </p:nvGrpSpPr>
      <p:grpSpPr>
        <a:xfrm>
          <a:off x="0" y="0"/>
          <a:ext cx="0" cy="0"/>
          <a:chOff x="0" y="0"/>
          <a:chExt cx="0" cy="0"/>
        </a:xfrm>
      </p:grpSpPr>
      <p:pic>
        <p:nvPicPr>
          <p:cNvPr id="10" name="Kuva 9" descr="Kuva, joka sisältää kohteen teksti&#10;&#10;Kuvaus luotu automaattisesti">
            <a:extLst>
              <a:ext uri="{FF2B5EF4-FFF2-40B4-BE49-F238E27FC236}">
                <a16:creationId xmlns:a16="http://schemas.microsoft.com/office/drawing/2014/main" id="{C4AE1884-E53E-0849-2C87-DB6EA49AE5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21" descr="A picture containing drawing&#10;&#10;Description automatically generated">
            <a:extLst>
              <a:ext uri="{FF2B5EF4-FFF2-40B4-BE49-F238E27FC236}">
                <a16:creationId xmlns:a16="http://schemas.microsoft.com/office/drawing/2014/main" id="{E14AB4D1-10A6-02E7-B5BE-0ACD3388DD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3901" y="478648"/>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60080"/>
            <a:ext cx="8338556" cy="3223068"/>
          </a:xfrm>
        </p:spPr>
        <p:txBody>
          <a:bodyPr anchor="t">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7" name="Title 9">
            <a:extLst>
              <a:ext uri="{FF2B5EF4-FFF2-40B4-BE49-F238E27FC236}">
                <a16:creationId xmlns:a16="http://schemas.microsoft.com/office/drawing/2014/main" id="{DDA2A779-17A8-50B3-5965-945C78A07C9B}"/>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bg1"/>
                </a:solidFill>
              </a:rPr>
              <a:t>www.motiva.fi</a:t>
            </a:r>
            <a:endParaRPr lang="fi-FI" sz="1400" noProof="0">
              <a:solidFill>
                <a:schemeClr val="bg1"/>
              </a:solidFill>
            </a:endParaRPr>
          </a:p>
        </p:txBody>
      </p:sp>
    </p:spTree>
    <p:extLst>
      <p:ext uri="{BB962C8B-B14F-4D97-AF65-F5344CB8AC3E}">
        <p14:creationId xmlns:p14="http://schemas.microsoft.com/office/powerpoint/2010/main" val="627464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525174233"/>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9CC3F2EB-08F8-4F3D-3F9E-BD1C44A47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575206602"/>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632365473"/>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9CC3F2EB-08F8-4F3D-3F9E-BD1C44A47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1215915281"/>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marjat_nuoli">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5DECDC1-2972-9F57-584B-2AC6C9426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781419144"/>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marjat_nuoli">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732C395-811D-7C14-45A3-B6FF53832D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3935413" cy="6858000"/>
          </a:xfrm>
          <a:prstGeom prst="rect">
            <a:avLst/>
          </a:prstGeom>
        </p:spPr>
      </p:pic>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3" name="Picture 6" descr="A picture containing drawing&#10;&#10;Description automatically generated">
            <a:extLst>
              <a:ext uri="{FF2B5EF4-FFF2-40B4-BE49-F238E27FC236}">
                <a16:creationId xmlns:a16="http://schemas.microsoft.com/office/drawing/2014/main" id="{9CC3F2EB-08F8-4F3D-3F9E-BD1C44A47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552790"/>
            <a:ext cx="1291196" cy="245942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1090651039"/>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marjat_nuoli">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23D3BDBA-3DBC-B9AD-5510-388597C34E3C}"/>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9B2E5461-FC1A-9342-4C91-4B9EE9AC4F8B}"/>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2" name="Kuva 1">
            <a:extLst>
              <a:ext uri="{FF2B5EF4-FFF2-40B4-BE49-F238E27FC236}">
                <a16:creationId xmlns:a16="http://schemas.microsoft.com/office/drawing/2014/main" id="{5D239DA6-6269-26FC-31CA-7C5EF06689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3935413" cy="6858000"/>
          </a:xfrm>
          <a:prstGeom prst="rect">
            <a:avLst/>
          </a:prstGeom>
        </p:spPr>
      </p:pic>
    </p:spTree>
    <p:extLst>
      <p:ext uri="{BB962C8B-B14F-4D97-AF65-F5344CB8AC3E}">
        <p14:creationId xmlns:p14="http://schemas.microsoft.com/office/powerpoint/2010/main" val="156611396"/>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marjat_nuoli">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E1A1AF0A-3913-E447-9036-777516E6F77E}"/>
              </a:ext>
            </a:extLst>
          </p:cNvPr>
          <p:cNvSpPr>
            <a:spLocks noGrp="1"/>
          </p:cNvSpPr>
          <p:nvPr>
            <p:ph type="dt" sz="half" idx="2"/>
          </p:nvPr>
        </p:nvSpPr>
        <p:spPr>
          <a:xfrm>
            <a:off x="1453104" y="6373193"/>
            <a:ext cx="1129497" cy="365125"/>
          </a:xfrm>
          <a:prstGeom prst="rect">
            <a:avLst/>
          </a:prstGeom>
        </p:spPr>
        <p:txBody>
          <a:bodyPr/>
          <a:lstStyle>
            <a:lvl1pPr>
              <a:defRPr sz="1200">
                <a:solidFill>
                  <a:schemeClr val="bg1"/>
                </a:solidFill>
                <a:latin typeface="Lucida Sans" panose="020B0602030504020204" pitchFamily="34" charset="77"/>
              </a:defRPr>
            </a:lvl1pPr>
          </a:lstStyle>
          <a:p>
            <a:r>
              <a:rPr lang="en-FI"/>
              <a:t>29.8.2023</a:t>
            </a:r>
          </a:p>
        </p:txBody>
      </p:sp>
      <p:sp>
        <p:nvSpPr>
          <p:cNvPr id="12" name="Footer Placeholder 4">
            <a:extLst>
              <a:ext uri="{FF2B5EF4-FFF2-40B4-BE49-F238E27FC236}">
                <a16:creationId xmlns:a16="http://schemas.microsoft.com/office/drawing/2014/main" id="{471099C3-5DAA-2B4E-84DE-9BBE24EF811A}"/>
              </a:ext>
            </a:extLst>
          </p:cNvPr>
          <p:cNvSpPr>
            <a:spLocks noGrp="1"/>
          </p:cNvSpPr>
          <p:nvPr>
            <p:ph type="ftr" sz="quarter" idx="3"/>
          </p:nvPr>
        </p:nvSpPr>
        <p:spPr>
          <a:xfrm>
            <a:off x="5560835" y="6373193"/>
            <a:ext cx="4380334" cy="365125"/>
          </a:xfrm>
          <a:prstGeom prst="rect">
            <a:avLst/>
          </a:prstGeom>
        </p:spPr>
        <p:txBody>
          <a:bodyPr/>
          <a:lstStyle>
            <a:lvl1pPr>
              <a:defRPr sz="1200">
                <a:latin typeface="Lucida Sans" panose="020B0602030504020204" pitchFamily="34" charset="77"/>
              </a:defRPr>
            </a:lvl1pPr>
          </a:lstStyle>
          <a:p>
            <a:endParaRPr lang="en-FI"/>
          </a:p>
        </p:txBody>
      </p:sp>
      <p:sp>
        <p:nvSpPr>
          <p:cNvPr id="16" name="Slide Number Placeholder 5">
            <a:extLst>
              <a:ext uri="{FF2B5EF4-FFF2-40B4-BE49-F238E27FC236}">
                <a16:creationId xmlns:a16="http://schemas.microsoft.com/office/drawing/2014/main" id="{B428C3D8-1B87-2843-BA15-6B874B7D2305}"/>
              </a:ext>
            </a:extLst>
          </p:cNvPr>
          <p:cNvSpPr>
            <a:spLocks noGrp="1"/>
          </p:cNvSpPr>
          <p:nvPr>
            <p:ph type="sldNum" sz="quarter" idx="4"/>
          </p:nvPr>
        </p:nvSpPr>
        <p:spPr>
          <a:xfrm>
            <a:off x="838200" y="6373193"/>
            <a:ext cx="607070" cy="365125"/>
          </a:xfrm>
          <a:prstGeom prst="rect">
            <a:avLst/>
          </a:prstGeom>
        </p:spPr>
        <p:txBody>
          <a:bodyPr/>
          <a:lstStyle>
            <a:lvl1pPr>
              <a:defRPr sz="1200">
                <a:solidFill>
                  <a:schemeClr val="bg1"/>
                </a:solidFill>
                <a:latin typeface="Lucida Sans" panose="020B0602030504020204" pitchFamily="34" charset="77"/>
              </a:defRPr>
            </a:lvl1pPr>
          </a:lstStyle>
          <a:p>
            <a:fld id="{BFF9DCD0-3869-094B-9C9B-6235A2A96309}" type="slidenum">
              <a:rPr lang="en-FI" smtClean="0"/>
              <a:pPr/>
              <a:t>‹#›</a:t>
            </a:fld>
            <a:endParaRPr lang="en-FI"/>
          </a:p>
        </p:txBody>
      </p:sp>
      <p:sp>
        <p:nvSpPr>
          <p:cNvPr id="4" name="Title 1">
            <a:extLst>
              <a:ext uri="{FF2B5EF4-FFF2-40B4-BE49-F238E27FC236}">
                <a16:creationId xmlns:a16="http://schemas.microsoft.com/office/drawing/2014/main" id="{AC50F8BE-0F7B-85EF-6072-B92FEB174D73}"/>
              </a:ext>
            </a:extLst>
          </p:cNvPr>
          <p:cNvSpPr>
            <a:spLocks noGrp="1"/>
          </p:cNvSpPr>
          <p:nvPr>
            <p:ph type="title"/>
          </p:nvPr>
        </p:nvSpPr>
        <p:spPr>
          <a:xfrm>
            <a:off x="4437993" y="365125"/>
            <a:ext cx="7309358"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5" name="Content Placeholder 2">
            <a:extLst>
              <a:ext uri="{FF2B5EF4-FFF2-40B4-BE49-F238E27FC236}">
                <a16:creationId xmlns:a16="http://schemas.microsoft.com/office/drawing/2014/main" id="{65B2EC26-086B-AF4D-D884-4AC6552FC5B5}"/>
              </a:ext>
            </a:extLst>
          </p:cNvPr>
          <p:cNvSpPr>
            <a:spLocks noGrp="1"/>
          </p:cNvSpPr>
          <p:nvPr>
            <p:ph idx="1"/>
          </p:nvPr>
        </p:nvSpPr>
        <p:spPr>
          <a:xfrm>
            <a:off x="4437993" y="1825625"/>
            <a:ext cx="7309358"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2" name="Picture 22" descr="A picture containing drawing&#10;&#10;Description automatically generated">
            <a:extLst>
              <a:ext uri="{FF2B5EF4-FFF2-40B4-BE49-F238E27FC236}">
                <a16:creationId xmlns:a16="http://schemas.microsoft.com/office/drawing/2014/main" id="{929A6752-4D85-0D12-75E2-ED581DB0A4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830" y="779855"/>
            <a:ext cx="1502257" cy="2861441"/>
          </a:xfrm>
          <a:prstGeom prst="rect">
            <a:avLst/>
          </a:prstGeom>
          <a:effectLst>
            <a:outerShdw blurRad="76200" dist="12700" dir="5400000" algn="ctr" rotWithShape="0">
              <a:srgbClr val="000000">
                <a:alpha val="37647"/>
              </a:srgbClr>
            </a:outerShdw>
          </a:effectLst>
        </p:spPr>
      </p:pic>
    </p:spTree>
    <p:extLst>
      <p:ext uri="{BB962C8B-B14F-4D97-AF65-F5344CB8AC3E}">
        <p14:creationId xmlns:p14="http://schemas.microsoft.com/office/powerpoint/2010/main" val="3377449060"/>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palstaa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199" y="365125"/>
            <a:ext cx="10848373"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1" y="1825625"/>
            <a:ext cx="5257800" cy="4375150"/>
          </a:xfrm>
        </p:spPr>
        <p:txBody>
          <a:bodyPr/>
          <a:lstStyle>
            <a:lvl1pPr marL="136525" indent="-136525">
              <a:buFont typeface="Arial" panose="020B0604020202020204" pitchFamily="34" charset="0"/>
              <a:buChar char="•"/>
              <a:tabLst/>
              <a:defRPr b="0" i="0">
                <a:latin typeface="Lucida Sans" panose="020B0602030504020204" pitchFamily="34" charset="77"/>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7" name="Content Placeholder 2">
            <a:extLst>
              <a:ext uri="{FF2B5EF4-FFF2-40B4-BE49-F238E27FC236}">
                <a16:creationId xmlns:a16="http://schemas.microsoft.com/office/drawing/2014/main" id="{13EB3D7A-1F2F-BA4C-939D-4BAB98805C4E}"/>
              </a:ext>
            </a:extLst>
          </p:cNvPr>
          <p:cNvSpPr>
            <a:spLocks noGrp="1"/>
          </p:cNvSpPr>
          <p:nvPr>
            <p:ph idx="13"/>
          </p:nvPr>
        </p:nvSpPr>
        <p:spPr>
          <a:xfrm>
            <a:off x="6428773" y="1825625"/>
            <a:ext cx="5257800" cy="4375150"/>
          </a:xfrm>
        </p:spPr>
        <p:txBody>
          <a:bodyPr/>
          <a:lstStyle>
            <a:lvl1pPr marL="136525" indent="-136525">
              <a:buFont typeface="Arial" panose="020B0604020202020204" pitchFamily="34" charset="0"/>
              <a:buChar char="•"/>
              <a:tabLst/>
              <a:defRPr b="0" i="0">
                <a:latin typeface="Lucida Sans" panose="020B0602030504020204" pitchFamily="34" charset="77"/>
              </a:defRPr>
            </a:lvl1pPr>
            <a:lvl2pPr marL="273050" indent="-136525">
              <a:tabLst/>
              <a:defRPr b="0" i="0">
                <a:latin typeface="Lucida Sans" panose="020B0602030504020204" pitchFamily="34" charset="77"/>
              </a:defRPr>
            </a:lvl2pPr>
            <a:lvl3pPr marL="365125" indent="-92075">
              <a:tabLst/>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8" name="Date Placeholder 3">
            <a:extLst>
              <a:ext uri="{FF2B5EF4-FFF2-40B4-BE49-F238E27FC236}">
                <a16:creationId xmlns:a16="http://schemas.microsoft.com/office/drawing/2014/main" id="{15DF49F0-B27C-9344-B0E1-9F3621C66F55}"/>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9" name="Footer Placeholder 4">
            <a:extLst>
              <a:ext uri="{FF2B5EF4-FFF2-40B4-BE49-F238E27FC236}">
                <a16:creationId xmlns:a16="http://schemas.microsoft.com/office/drawing/2014/main" id="{157AC457-E170-1C49-9E15-1D9E09C47E08}"/>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10" name="Slide Number Placeholder 5">
            <a:extLst>
              <a:ext uri="{FF2B5EF4-FFF2-40B4-BE49-F238E27FC236}">
                <a16:creationId xmlns:a16="http://schemas.microsoft.com/office/drawing/2014/main" id="{719851B0-9026-5A46-B912-BA31236F1A60}"/>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147413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5"/>
            <a:ext cx="10848372"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3" name="Content Placeholder 2">
            <a:extLst>
              <a:ext uri="{FF2B5EF4-FFF2-40B4-BE49-F238E27FC236}">
                <a16:creationId xmlns:a16="http://schemas.microsoft.com/office/drawing/2014/main" id="{16262977-EE00-D046-9B45-27EEB5B20FA6}"/>
              </a:ext>
            </a:extLst>
          </p:cNvPr>
          <p:cNvSpPr>
            <a:spLocks noGrp="1"/>
          </p:cNvSpPr>
          <p:nvPr>
            <p:ph idx="1"/>
          </p:nvPr>
        </p:nvSpPr>
        <p:spPr>
          <a:xfrm>
            <a:off x="838200" y="1825625"/>
            <a:ext cx="5257800"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10" name="Content Placeholder 2">
            <a:extLst>
              <a:ext uri="{FF2B5EF4-FFF2-40B4-BE49-F238E27FC236}">
                <a16:creationId xmlns:a16="http://schemas.microsoft.com/office/drawing/2014/main" id="{B3156010-41A9-FC47-9C2E-FE7C78622EA2}"/>
              </a:ext>
            </a:extLst>
          </p:cNvPr>
          <p:cNvSpPr>
            <a:spLocks noGrp="1"/>
          </p:cNvSpPr>
          <p:nvPr>
            <p:ph idx="15"/>
          </p:nvPr>
        </p:nvSpPr>
        <p:spPr>
          <a:xfrm>
            <a:off x="6428772" y="1825625"/>
            <a:ext cx="5257800" cy="4375150"/>
          </a:xfrm>
        </p:spPr>
        <p:txBody>
          <a:bodyPr/>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8" name="Date Placeholder 3">
            <a:extLst>
              <a:ext uri="{FF2B5EF4-FFF2-40B4-BE49-F238E27FC236}">
                <a16:creationId xmlns:a16="http://schemas.microsoft.com/office/drawing/2014/main" id="{BE1B5C28-F625-864F-A854-E08D05C8005A}"/>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9" name="Footer Placeholder 4">
            <a:extLst>
              <a:ext uri="{FF2B5EF4-FFF2-40B4-BE49-F238E27FC236}">
                <a16:creationId xmlns:a16="http://schemas.microsoft.com/office/drawing/2014/main" id="{48244262-3B07-AF44-9A18-F3C1B189D948}"/>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14" name="Slide Number Placeholder 5">
            <a:extLst>
              <a:ext uri="{FF2B5EF4-FFF2-40B4-BE49-F238E27FC236}">
                <a16:creationId xmlns:a16="http://schemas.microsoft.com/office/drawing/2014/main" id="{18CBD489-BFAE-5348-9617-0E4AE1FCEA91}"/>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185760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Kanse leppäkerttu">
    <p:spTree>
      <p:nvGrpSpPr>
        <p:cNvPr id="1" name=""/>
        <p:cNvGrpSpPr/>
        <p:nvPr/>
      </p:nvGrpSpPr>
      <p:grpSpPr>
        <a:xfrm>
          <a:off x="0" y="0"/>
          <a:ext cx="0" cy="0"/>
          <a:chOff x="0" y="0"/>
          <a:chExt cx="0" cy="0"/>
        </a:xfrm>
      </p:grpSpPr>
      <p:pic>
        <p:nvPicPr>
          <p:cNvPr id="4" name="Kuva 3" descr="Kuva, joka sisältää kohteen teksti&#10;&#10;Kuvaus luotu automaattisesti">
            <a:extLst>
              <a:ext uri="{FF2B5EF4-FFF2-40B4-BE49-F238E27FC236}">
                <a16:creationId xmlns:a16="http://schemas.microsoft.com/office/drawing/2014/main" id="{4A852887-BAAE-171F-5965-A216435975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478648"/>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60080"/>
            <a:ext cx="8338556" cy="3223068"/>
          </a:xfrm>
        </p:spPr>
        <p:txBody>
          <a:bodyPr anchor="t">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2" name="Suorakulmio 1">
            <a:extLst>
              <a:ext uri="{FF2B5EF4-FFF2-40B4-BE49-F238E27FC236}">
                <a16:creationId xmlns:a16="http://schemas.microsoft.com/office/drawing/2014/main" id="{64BEEB51-DE3F-C57F-62B0-4B3F4275C853}"/>
              </a:ext>
            </a:extLst>
          </p:cNvPr>
          <p:cNvSpPr/>
          <p:nvPr userDrawn="1"/>
        </p:nvSpPr>
        <p:spPr>
          <a:xfrm>
            <a:off x="1" y="5963939"/>
            <a:ext cx="12192000" cy="97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&lt;&lt;&lt;&lt;&lt;&lt;&lt;&lt;&lt;&lt;c</a:t>
            </a:r>
            <a:endParaRPr lang="en-FI"/>
          </a:p>
        </p:txBody>
      </p:sp>
      <p:pic>
        <p:nvPicPr>
          <p:cNvPr id="8" name="Picture 10" descr="A picture containing drawing, clock&#10;&#10;Description automatically generated">
            <a:extLst>
              <a:ext uri="{FF2B5EF4-FFF2-40B4-BE49-F238E27FC236}">
                <a16:creationId xmlns:a16="http://schemas.microsoft.com/office/drawing/2014/main" id="{B83249FE-8A63-66C2-A205-A68A636F98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62596" y="6149965"/>
            <a:ext cx="2178414" cy="587437"/>
          </a:xfrm>
          <a:prstGeom prst="rect">
            <a:avLst/>
          </a:prstGeom>
        </p:spPr>
      </p:pic>
      <p:sp>
        <p:nvSpPr>
          <p:cNvPr id="7" name="Title 9">
            <a:extLst>
              <a:ext uri="{FF2B5EF4-FFF2-40B4-BE49-F238E27FC236}">
                <a16:creationId xmlns:a16="http://schemas.microsoft.com/office/drawing/2014/main" id="{DDA2A779-17A8-50B3-5965-945C78A07C9B}"/>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dirty="0">
                <a:solidFill>
                  <a:srgbClr val="241C40"/>
                </a:solidFill>
              </a:rPr>
              <a:t>www.motiva.fi/en</a:t>
            </a:r>
          </a:p>
        </p:txBody>
      </p:sp>
    </p:spTree>
    <p:extLst>
      <p:ext uri="{BB962C8B-B14F-4D97-AF65-F5344CB8AC3E}">
        <p14:creationId xmlns:p14="http://schemas.microsoft.com/office/powerpoint/2010/main" val="2981619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365125"/>
            <a:ext cx="10848372" cy="1325563"/>
          </a:xfrm>
        </p:spPr>
        <p:txBody>
          <a:bodyPr/>
          <a:lstStyle>
            <a:lvl1pPr>
              <a:defRPr b="1" i="0">
                <a:latin typeface="Lucida Sans" panose="020B0602030504020204" pitchFamily="34" charset="77"/>
              </a:defRPr>
            </a:lvl1pPr>
          </a:lstStyle>
          <a:p>
            <a:r>
              <a:rPr lang="fi-FI"/>
              <a:t>Muokkaa ots. perustyyl. napsautt.</a:t>
            </a:r>
            <a:endParaRPr lang="en-FI"/>
          </a:p>
        </p:txBody>
      </p:sp>
      <p:sp>
        <p:nvSpPr>
          <p:cNvPr id="6" name="Date Placeholder 3">
            <a:extLst>
              <a:ext uri="{FF2B5EF4-FFF2-40B4-BE49-F238E27FC236}">
                <a16:creationId xmlns:a16="http://schemas.microsoft.com/office/drawing/2014/main" id="{5D6B23B2-3283-3D49-B936-2F8FF762CEE4}"/>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7" name="Footer Placeholder 4">
            <a:extLst>
              <a:ext uri="{FF2B5EF4-FFF2-40B4-BE49-F238E27FC236}">
                <a16:creationId xmlns:a16="http://schemas.microsoft.com/office/drawing/2014/main" id="{C5586E95-2737-FD46-8987-8727C64668F0}"/>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8" name="Slide Number Placeholder 5">
            <a:extLst>
              <a:ext uri="{FF2B5EF4-FFF2-40B4-BE49-F238E27FC236}">
                <a16:creationId xmlns:a16="http://schemas.microsoft.com/office/drawing/2014/main" id="{37AA39B6-93DF-E54C-A9F0-5574FF592818}"/>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671180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BB82761-7F36-F82B-6361-F6BDDDEAEFB7}"/>
              </a:ext>
            </a:extLst>
          </p:cNvPr>
          <p:cNvSpPr>
            <a:spLocks noGrp="1"/>
          </p:cNvSpPr>
          <p:nvPr>
            <p:ph type="dt" sz="half" idx="10"/>
          </p:nvPr>
        </p:nvSpPr>
        <p:spPr/>
        <p:txBody>
          <a:bodyPr/>
          <a:lstStyle/>
          <a:p>
            <a:r>
              <a:rPr lang="en-FI"/>
              <a:t>29.8.2023</a:t>
            </a:r>
          </a:p>
        </p:txBody>
      </p:sp>
      <p:sp>
        <p:nvSpPr>
          <p:cNvPr id="3" name="Alatunnisteen paikkamerkki 2">
            <a:extLst>
              <a:ext uri="{FF2B5EF4-FFF2-40B4-BE49-F238E27FC236}">
                <a16:creationId xmlns:a16="http://schemas.microsoft.com/office/drawing/2014/main" id="{72CDE8EF-DCD8-2284-6AD0-8E6E55553E06}"/>
              </a:ext>
            </a:extLst>
          </p:cNvPr>
          <p:cNvSpPr>
            <a:spLocks noGrp="1"/>
          </p:cNvSpPr>
          <p:nvPr>
            <p:ph type="ftr" sz="quarter" idx="11"/>
          </p:nvPr>
        </p:nvSpPr>
        <p:spPr/>
        <p:txBody>
          <a:bodyPr/>
          <a:lstStyle/>
          <a:p>
            <a:endParaRPr lang="en-FI"/>
          </a:p>
        </p:txBody>
      </p:sp>
      <p:sp>
        <p:nvSpPr>
          <p:cNvPr id="4" name="Dian numeron paikkamerkki 3">
            <a:extLst>
              <a:ext uri="{FF2B5EF4-FFF2-40B4-BE49-F238E27FC236}">
                <a16:creationId xmlns:a16="http://schemas.microsoft.com/office/drawing/2014/main" id="{3147CBEF-7413-E2E9-E1DB-7F7215D95C21}"/>
              </a:ext>
            </a:extLst>
          </p:cNvPr>
          <p:cNvSpPr>
            <a:spLocks noGrp="1"/>
          </p:cNvSpPr>
          <p:nvPr>
            <p:ph type="sldNum" sz="quarter" idx="12"/>
          </p:nvPr>
        </p:nvSpPr>
        <p:spPr/>
        <p:txBody>
          <a:bodyPr/>
          <a:lstStyle/>
          <a:p>
            <a:fld id="{BFF9DCD0-3869-094B-9C9B-6235A2A96309}" type="slidenum">
              <a:rPr lang="en-FI" smtClean="0"/>
              <a:pPr/>
              <a:t>‹#›</a:t>
            </a:fld>
            <a:endParaRPr lang="en-FI"/>
          </a:p>
        </p:txBody>
      </p:sp>
    </p:spTree>
    <p:extLst>
      <p:ext uri="{BB962C8B-B14F-4D97-AF65-F5344CB8AC3E}">
        <p14:creationId xmlns:p14="http://schemas.microsoft.com/office/powerpoint/2010/main" val="4243153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blan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A8575D6-B827-9674-FE0A-C3A3DB2F9229}"/>
              </a:ext>
            </a:extLst>
          </p:cNvPr>
          <p:cNvSpPr>
            <a:spLocks noGrp="1"/>
          </p:cNvSpPr>
          <p:nvPr>
            <p:ph type="dt" sz="half" idx="10"/>
          </p:nvPr>
        </p:nvSpPr>
        <p:spPr/>
        <p:txBody>
          <a:bodyPr/>
          <a:lstStyle/>
          <a:p>
            <a:r>
              <a:rPr lang="en-FI"/>
              <a:t>29.8.2023</a:t>
            </a:r>
          </a:p>
        </p:txBody>
      </p:sp>
      <p:sp>
        <p:nvSpPr>
          <p:cNvPr id="3" name="Alatunnisteen paikkamerkki 2">
            <a:extLst>
              <a:ext uri="{FF2B5EF4-FFF2-40B4-BE49-F238E27FC236}">
                <a16:creationId xmlns:a16="http://schemas.microsoft.com/office/drawing/2014/main" id="{18880DF3-3B46-8D3D-1142-5298561B4858}"/>
              </a:ext>
            </a:extLst>
          </p:cNvPr>
          <p:cNvSpPr>
            <a:spLocks noGrp="1"/>
          </p:cNvSpPr>
          <p:nvPr>
            <p:ph type="ftr" sz="quarter" idx="11"/>
          </p:nvPr>
        </p:nvSpPr>
        <p:spPr/>
        <p:txBody>
          <a:bodyPr/>
          <a:lstStyle/>
          <a:p>
            <a:endParaRPr lang="en-FI"/>
          </a:p>
        </p:txBody>
      </p:sp>
      <p:sp>
        <p:nvSpPr>
          <p:cNvPr id="4" name="Dian numeron paikkamerkki 3">
            <a:extLst>
              <a:ext uri="{FF2B5EF4-FFF2-40B4-BE49-F238E27FC236}">
                <a16:creationId xmlns:a16="http://schemas.microsoft.com/office/drawing/2014/main" id="{82F89B18-2275-00CF-4E6A-F8A54A04C79A}"/>
              </a:ext>
            </a:extLst>
          </p:cNvPr>
          <p:cNvSpPr>
            <a:spLocks noGrp="1"/>
          </p:cNvSpPr>
          <p:nvPr>
            <p:ph type="sldNum" sz="quarter" idx="12"/>
          </p:nvPr>
        </p:nvSpPr>
        <p:spPr/>
        <p:txBody>
          <a:bodyPr/>
          <a:lstStyle/>
          <a:p>
            <a:fld id="{BFF9DCD0-3869-094B-9C9B-6235A2A96309}" type="slidenum">
              <a:rPr lang="en-FI" smtClean="0"/>
              <a:pPr/>
              <a:t>‹#›</a:t>
            </a:fld>
            <a:endParaRPr lang="en-FI"/>
          </a:p>
        </p:txBody>
      </p:sp>
    </p:spTree>
    <p:extLst>
      <p:ext uri="{BB962C8B-B14F-4D97-AF65-F5344CB8AC3E}">
        <p14:creationId xmlns:p14="http://schemas.microsoft.com/office/powerpoint/2010/main" val="6860315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2613086" y="2298097"/>
            <a:ext cx="8194957"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6" name="Picture 4" descr="A picture containing drawing&#10;&#10;Description automatically generated">
            <a:extLst>
              <a:ext uri="{FF2B5EF4-FFF2-40B4-BE49-F238E27FC236}">
                <a16:creationId xmlns:a16="http://schemas.microsoft.com/office/drawing/2014/main" id="{607DA1AB-3F7A-D6FC-6F59-83D7BC9C5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pic>
        <p:nvPicPr>
          <p:cNvPr id="12" name="Picture 10" descr="A picture containing drawing&#10;&#10;Description automatically generated">
            <a:extLst>
              <a:ext uri="{FF2B5EF4-FFF2-40B4-BE49-F238E27FC236}">
                <a16:creationId xmlns:a16="http://schemas.microsoft.com/office/drawing/2014/main" id="{65FBBD31-4DEB-6FE3-64FB-5482D6EB5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2284305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241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2613086" y="2298097"/>
            <a:ext cx="8194957"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6" name="Picture 4" descr="A picture containing drawing&#10;&#10;Description automatically generated">
            <a:extLst>
              <a:ext uri="{FF2B5EF4-FFF2-40B4-BE49-F238E27FC236}">
                <a16:creationId xmlns:a16="http://schemas.microsoft.com/office/drawing/2014/main" id="{607DA1AB-3F7A-D6FC-6F59-83D7BC9C5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pic>
        <p:nvPicPr>
          <p:cNvPr id="12" name="Picture 10" descr="A picture containing drawing&#10;&#10;Description automatically generated">
            <a:extLst>
              <a:ext uri="{FF2B5EF4-FFF2-40B4-BE49-F238E27FC236}">
                <a16:creationId xmlns:a16="http://schemas.microsoft.com/office/drawing/2014/main" id="{65FBBD31-4DEB-6FE3-64FB-5482D6EB5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730564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slide_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rgbClr val="511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sp>
        <p:nvSpPr>
          <p:cNvPr id="3" name="Title 1">
            <a:extLst>
              <a:ext uri="{FF2B5EF4-FFF2-40B4-BE49-F238E27FC236}">
                <a16:creationId xmlns:a16="http://schemas.microsoft.com/office/drawing/2014/main" id="{4EA89433-F0E3-BB6D-B18E-3524254952AB}"/>
              </a:ext>
            </a:extLst>
          </p:cNvPr>
          <p:cNvSpPr>
            <a:spLocks noGrp="1"/>
          </p:cNvSpPr>
          <p:nvPr>
            <p:ph type="title"/>
          </p:nvPr>
        </p:nvSpPr>
        <p:spPr>
          <a:xfrm>
            <a:off x="2613086" y="2298097"/>
            <a:ext cx="8194957"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12" name="Picture 10" descr="A picture containing drawing&#10;&#10;Description automatically generated">
            <a:extLst>
              <a:ext uri="{FF2B5EF4-FFF2-40B4-BE49-F238E27FC236}">
                <a16:creationId xmlns:a16="http://schemas.microsoft.com/office/drawing/2014/main" id="{5C2A0A63-C029-0ADB-25A3-04CD4846F1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2577824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slide_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rgbClr val="4A205D"/>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754632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slide_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231354"/>
            <a:ext cx="12192000" cy="7089354"/>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rgbClr val="4A205D"/>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228604"/>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228604"/>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228604"/>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228604"/>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3422919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slide_v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2819614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slide_v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rgbClr val="4A205D"/>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227993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kansi_a">
    <p:spTree>
      <p:nvGrpSpPr>
        <p:cNvPr id="1" name=""/>
        <p:cNvGrpSpPr/>
        <p:nvPr/>
      </p:nvGrpSpPr>
      <p:grpSpPr>
        <a:xfrm>
          <a:off x="0" y="0"/>
          <a:ext cx="0" cy="0"/>
          <a:chOff x="0" y="0"/>
          <a:chExt cx="0" cy="0"/>
        </a:xfrm>
      </p:grpSpPr>
      <p:pic>
        <p:nvPicPr>
          <p:cNvPr id="10" name="Kuva 9" descr="Kuva, joka sisältää kohteen vesi, piha-, taivas, Tuulimylly&#10;&#10;Kuvaus luotu automaattisesti">
            <a:extLst>
              <a:ext uri="{FF2B5EF4-FFF2-40B4-BE49-F238E27FC236}">
                <a16:creationId xmlns:a16="http://schemas.microsoft.com/office/drawing/2014/main" id="{C5E765F6-FC5C-66C1-9D83-7F21E1A4D0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4306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488992"/>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73619"/>
            <a:ext cx="8338556" cy="3431950"/>
          </a:xfrm>
        </p:spPr>
        <p:txBody>
          <a:bodyPr anchor="t">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pic>
        <p:nvPicPr>
          <p:cNvPr id="14" name="Picture 21" descr="A picture containing drawing&#10;&#10;Description automatically generated">
            <a:extLst>
              <a:ext uri="{FF2B5EF4-FFF2-40B4-BE49-F238E27FC236}">
                <a16:creationId xmlns:a16="http://schemas.microsoft.com/office/drawing/2014/main" id="{7DEB3B8A-637F-FC0F-D921-6DC6D331B3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sp>
        <p:nvSpPr>
          <p:cNvPr id="15" name="Title 9">
            <a:extLst>
              <a:ext uri="{FF2B5EF4-FFF2-40B4-BE49-F238E27FC236}">
                <a16:creationId xmlns:a16="http://schemas.microsoft.com/office/drawing/2014/main" id="{AFA834E8-0C2E-382A-3FAC-8C8F9F268AC8}"/>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bg1"/>
                </a:solidFill>
              </a:rPr>
              <a:t>www.motiva.fi</a:t>
            </a:r>
            <a:endParaRPr lang="fi-FI" sz="1400" noProof="0">
              <a:solidFill>
                <a:schemeClr val="bg1"/>
              </a:solidFill>
            </a:endParaRPr>
          </a:p>
        </p:txBody>
      </p:sp>
    </p:spTree>
    <p:extLst>
      <p:ext uri="{BB962C8B-B14F-4D97-AF65-F5344CB8AC3E}">
        <p14:creationId xmlns:p14="http://schemas.microsoft.com/office/powerpoint/2010/main" val="2159768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slide_v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BC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tx2"/>
                </a:solidFill>
                <a:latin typeface="Lucida Sans" panose="020B0602030504020204" pitchFamily="34" charset="77"/>
              </a:defRPr>
            </a:lvl1pPr>
          </a:lstStyle>
          <a:p>
            <a:r>
              <a:rPr lang="fi-FI"/>
              <a:t>Muokkaa ots. perustyyl. napsautt.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33356038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slide_v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ECB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tx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3816332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slide_v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tx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1855947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slide_v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463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0"/>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0"/>
            <a:ext cx="4710897" cy="209863"/>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0"/>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0"/>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4011346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slide_v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242372"/>
            <a:ext cx="12192000" cy="7100372"/>
          </a:xfrm>
          <a:prstGeom prst="rect">
            <a:avLst/>
          </a:prstGeom>
          <a:solidFill>
            <a:srgbClr val="23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244368"/>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244368"/>
            <a:ext cx="4710897" cy="209863"/>
          </a:xfrm>
          <a:prstGeom prst="rect">
            <a:avLst/>
          </a:prstGeom>
          <a:solidFill>
            <a:srgbClr val="7DD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244368"/>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244368"/>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554269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slide_v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242372"/>
            <a:ext cx="12192000" cy="7100372"/>
          </a:xfrm>
          <a:prstGeom prst="rect">
            <a:avLst/>
          </a:prstGeom>
          <a:solidFill>
            <a:srgbClr val="511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sp>
        <p:nvSpPr>
          <p:cNvPr id="7" name="Rectangle 6">
            <a:extLst>
              <a:ext uri="{FF2B5EF4-FFF2-40B4-BE49-F238E27FC236}">
                <a16:creationId xmlns:a16="http://schemas.microsoft.com/office/drawing/2014/main" id="{8E5288D1-9DB0-EB43-985B-038606FF1AAB}"/>
              </a:ext>
            </a:extLst>
          </p:cNvPr>
          <p:cNvSpPr/>
          <p:nvPr userDrawn="1"/>
        </p:nvSpPr>
        <p:spPr>
          <a:xfrm>
            <a:off x="0" y="-245102"/>
            <a:ext cx="3761772" cy="20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4C367F24-C134-3045-999D-D62C444EE595}"/>
              </a:ext>
            </a:extLst>
          </p:cNvPr>
          <p:cNvSpPr/>
          <p:nvPr userDrawn="1"/>
        </p:nvSpPr>
        <p:spPr>
          <a:xfrm>
            <a:off x="3761772" y="-245102"/>
            <a:ext cx="4710897" cy="209863"/>
          </a:xfrm>
          <a:prstGeom prst="rect">
            <a:avLst/>
          </a:prstGeom>
          <a:solidFill>
            <a:srgbClr val="917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39E62FC0-D167-DD45-98BA-649F60DF24E8}"/>
              </a:ext>
            </a:extLst>
          </p:cNvPr>
          <p:cNvSpPr/>
          <p:nvPr userDrawn="1"/>
        </p:nvSpPr>
        <p:spPr>
          <a:xfrm>
            <a:off x="10896263" y="-245102"/>
            <a:ext cx="1295738" cy="209863"/>
          </a:xfrm>
          <a:prstGeom prst="rect">
            <a:avLst/>
          </a:prstGeom>
          <a:solidFill>
            <a:srgbClr val="B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FAE58611-A686-1C49-B7EE-CD774CD0D2D9}"/>
              </a:ext>
            </a:extLst>
          </p:cNvPr>
          <p:cNvSpPr/>
          <p:nvPr userDrawn="1"/>
        </p:nvSpPr>
        <p:spPr>
          <a:xfrm>
            <a:off x="8472669" y="-245102"/>
            <a:ext cx="2423593" cy="209864"/>
          </a:xfrm>
          <a:prstGeom prst="rect">
            <a:avLst/>
          </a:prstGeom>
          <a:solidFill>
            <a:srgbClr val="F15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a:t> </a:t>
            </a:r>
          </a:p>
        </p:txBody>
      </p:sp>
      <p:pic>
        <p:nvPicPr>
          <p:cNvPr id="11" name="Picture 10" descr="A picture containing drawing&#10;&#10;Description automatically generated">
            <a:extLst>
              <a:ext uri="{FF2B5EF4-FFF2-40B4-BE49-F238E27FC236}">
                <a16:creationId xmlns:a16="http://schemas.microsoft.com/office/drawing/2014/main" id="{3A8FB4EB-101E-F84F-B1DE-BFC25E86E4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14870894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DF491644-2048-2147-8FFC-6BFF1BF0CF0B}"/>
              </a:ext>
            </a:extLst>
          </p:cNvPr>
          <p:cNvSpPr>
            <a:spLocks noGrp="1"/>
          </p:cNvSpPr>
          <p:nvPr>
            <p:ph type="title"/>
          </p:nvPr>
        </p:nvSpPr>
        <p:spPr>
          <a:xfrm>
            <a:off x="838200" y="2298097"/>
            <a:ext cx="10848372" cy="2019260"/>
          </a:xfrm>
        </p:spPr>
        <p:txBody>
          <a:bodyPr/>
          <a:lstStyle>
            <a:lvl1pPr algn="ctr">
              <a:defRPr b="1" i="0">
                <a:solidFill>
                  <a:schemeClr val="bg1"/>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0996" y="6073775"/>
            <a:ext cx="1543815" cy="416310"/>
          </a:xfrm>
          <a:prstGeom prst="rect">
            <a:avLst/>
          </a:prstGeom>
        </p:spPr>
      </p:pic>
      <p:pic>
        <p:nvPicPr>
          <p:cNvPr id="3" name="Picture 10" descr="A picture containing drawing&#10;&#10;Description automatically generated">
            <a:extLst>
              <a:ext uri="{FF2B5EF4-FFF2-40B4-BE49-F238E27FC236}">
                <a16:creationId xmlns:a16="http://schemas.microsoft.com/office/drawing/2014/main" id="{92CDB4B6-2BB1-A006-27CB-67FD9BD76D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714265"/>
            <a:ext cx="695921" cy="1325563"/>
          </a:xfrm>
          <a:prstGeom prst="rect">
            <a:avLst/>
          </a:prstGeom>
        </p:spPr>
      </p:pic>
    </p:spTree>
    <p:extLst>
      <p:ext uri="{BB962C8B-B14F-4D97-AF65-F5344CB8AC3E}">
        <p14:creationId xmlns:p14="http://schemas.microsoft.com/office/powerpoint/2010/main" val="24885100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84B35-81D5-CB4E-8083-63EF9B86C70D}"/>
              </a:ext>
            </a:extLst>
          </p:cNvPr>
          <p:cNvSpPr/>
          <p:nvPr userDrawn="1"/>
        </p:nvSpPr>
        <p:spPr>
          <a:xfrm>
            <a:off x="0" y="0"/>
            <a:ext cx="12192000" cy="685800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3" y="6312903"/>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5"/>
            <a:ext cx="10515600" cy="1325563"/>
          </a:xfrm>
        </p:spPr>
        <p:txBody>
          <a:bodyPr/>
          <a:lstStyle>
            <a:lvl1pPr>
              <a:defRPr b="1" i="0">
                <a:solidFill>
                  <a:schemeClr val="bg1"/>
                </a:solidFill>
                <a:latin typeface="Lucida Sans" panose="020B0602030504020204" pitchFamily="34" charset="77"/>
              </a:defRPr>
            </a:lvl1pPr>
          </a:lstStyle>
          <a:p>
            <a:r>
              <a:rPr lang="fi-FI"/>
              <a:t>Muokkaa ots. perustyyl. napsautt.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0" cy="4375150"/>
          </a:xfrm>
        </p:spPr>
        <p:txBody>
          <a:bodyPr/>
          <a:lstStyle>
            <a:lvl1pPr>
              <a:defRPr b="0" i="0">
                <a:solidFill>
                  <a:schemeClr val="bg1"/>
                </a:solidFill>
                <a:latin typeface="Lucida Sans" panose="020B0602030504020204" pitchFamily="34" charset="77"/>
              </a:defRPr>
            </a:lvl1pPr>
            <a:lvl2pPr>
              <a:defRPr b="0" i="0">
                <a:solidFill>
                  <a:schemeClr val="bg1"/>
                </a:solidFill>
                <a:latin typeface="Lucida Sans" panose="020B0602030504020204" pitchFamily="34" charset="77"/>
              </a:defRPr>
            </a:lvl2pPr>
            <a:lvl3pPr>
              <a:defRPr b="0" i="0">
                <a:solidFill>
                  <a:schemeClr val="bg1"/>
                </a:solidFill>
                <a:latin typeface="Lucida Sans" panose="020B0602030504020204" pitchFamily="34" charset="77"/>
              </a:defRPr>
            </a:lvl3pPr>
            <a:lvl4pPr>
              <a:defRPr b="0" i="0">
                <a:solidFill>
                  <a:schemeClr val="bg1"/>
                </a:solidFill>
                <a:latin typeface="Lucida Sans" panose="020B0602030504020204" pitchFamily="34" charset="77"/>
              </a:defRPr>
            </a:lvl4pPr>
            <a:lvl5pPr>
              <a:defRPr b="0" i="0">
                <a:solidFill>
                  <a:schemeClr val="bg1"/>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8933332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välislide_v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08A47A-2F98-F309-AE79-C6EC3B854AB4}"/>
              </a:ext>
            </a:extLst>
          </p:cNvPr>
          <p:cNvSpPr/>
          <p:nvPr userDrawn="1"/>
        </p:nvSpPr>
        <p:spPr>
          <a:xfrm>
            <a:off x="0" y="0"/>
            <a:ext cx="12192000" cy="6858000"/>
          </a:xfrm>
          <a:prstGeom prst="rect">
            <a:avLst/>
          </a:prstGeom>
          <a:solidFill>
            <a:srgbClr val="BC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3" y="6312903"/>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5"/>
            <a:ext cx="10515600" cy="1325563"/>
          </a:xfrm>
        </p:spPr>
        <p:txBody>
          <a:bodyPr/>
          <a:lstStyle>
            <a:lvl1pPr>
              <a:defRPr b="1" i="0">
                <a:solidFill>
                  <a:schemeClr val="tx1">
                    <a:lumMod val="75000"/>
                  </a:schemeClr>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0" cy="4375150"/>
          </a:xfrm>
        </p:spPr>
        <p:txBody>
          <a:bodyPr/>
          <a:lstStyle>
            <a:lvl1pPr>
              <a:defRPr b="0" i="0">
                <a:solidFill>
                  <a:schemeClr val="tx1">
                    <a:lumMod val="75000"/>
                  </a:schemeClr>
                </a:solidFill>
                <a:latin typeface="Lucida Sans" panose="020B0602030504020204" pitchFamily="34" charset="77"/>
              </a:defRPr>
            </a:lvl1pPr>
            <a:lvl2pPr>
              <a:defRPr b="0" i="0">
                <a:solidFill>
                  <a:schemeClr val="tx1">
                    <a:lumMod val="75000"/>
                  </a:schemeClr>
                </a:solidFill>
                <a:latin typeface="Lucida Sans" panose="020B0602030504020204" pitchFamily="34" charset="77"/>
              </a:defRPr>
            </a:lvl2pPr>
            <a:lvl3pPr>
              <a:defRPr b="0" i="0">
                <a:solidFill>
                  <a:schemeClr val="tx1">
                    <a:lumMod val="75000"/>
                  </a:schemeClr>
                </a:solidFill>
                <a:latin typeface="Lucida Sans" panose="020B0602030504020204" pitchFamily="34" charset="77"/>
              </a:defRPr>
            </a:lvl3pPr>
            <a:lvl4pPr>
              <a:defRPr b="0" i="0">
                <a:solidFill>
                  <a:schemeClr val="tx1">
                    <a:lumMod val="75000"/>
                  </a:schemeClr>
                </a:solidFill>
                <a:latin typeface="Lucida Sans" panose="020B0602030504020204" pitchFamily="34" charset="77"/>
              </a:defRPr>
            </a:lvl4pPr>
            <a:lvl5pPr>
              <a:defRPr b="0" i="0">
                <a:solidFill>
                  <a:schemeClr val="tx1">
                    <a:lumMod val="75000"/>
                  </a:schemeClr>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113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C7AD1E-2AF4-143B-7E96-98DBE4202EC5}"/>
              </a:ext>
            </a:extLst>
          </p:cNvPr>
          <p:cNvSpPr/>
          <p:nvPr userDrawn="1"/>
        </p:nvSpPr>
        <p:spPr>
          <a:xfrm>
            <a:off x="0" y="0"/>
            <a:ext cx="12192000" cy="6858000"/>
          </a:xfrm>
          <a:prstGeom prst="rect">
            <a:avLst/>
          </a:prstGeom>
          <a:solidFill>
            <a:srgbClr val="ECB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3" y="6312903"/>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5"/>
            <a:ext cx="10515600" cy="1325563"/>
          </a:xfrm>
        </p:spPr>
        <p:txBody>
          <a:bodyPr/>
          <a:lstStyle>
            <a:lvl1pPr>
              <a:defRPr b="1" i="0">
                <a:solidFill>
                  <a:schemeClr val="tx1">
                    <a:lumMod val="75000"/>
                  </a:schemeClr>
                </a:solidFill>
                <a:latin typeface="Lucida Sans" panose="020B0602030504020204" pitchFamily="34" charset="77"/>
              </a:defRPr>
            </a:lvl1p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0" cy="4375150"/>
          </a:xfrm>
        </p:spPr>
        <p:txBody>
          <a:bodyPr/>
          <a:lstStyle>
            <a:lvl1pPr>
              <a:defRPr b="0" i="0">
                <a:solidFill>
                  <a:schemeClr val="tx1">
                    <a:lumMod val="75000"/>
                  </a:schemeClr>
                </a:solidFill>
                <a:latin typeface="Lucida Sans" panose="020B0602030504020204" pitchFamily="34" charset="77"/>
              </a:defRPr>
            </a:lvl1pPr>
            <a:lvl2pPr>
              <a:defRPr b="0" i="0">
                <a:solidFill>
                  <a:schemeClr val="tx1">
                    <a:lumMod val="75000"/>
                  </a:schemeClr>
                </a:solidFill>
                <a:latin typeface="Lucida Sans" panose="020B0602030504020204" pitchFamily="34" charset="77"/>
              </a:defRPr>
            </a:lvl2pPr>
            <a:lvl3pPr>
              <a:defRPr b="0" i="0">
                <a:solidFill>
                  <a:schemeClr val="tx1">
                    <a:lumMod val="75000"/>
                  </a:schemeClr>
                </a:solidFill>
                <a:latin typeface="Lucida Sans" panose="020B0602030504020204" pitchFamily="34" charset="77"/>
              </a:defRPr>
            </a:lvl3pPr>
            <a:lvl4pPr>
              <a:defRPr b="0" i="0">
                <a:solidFill>
                  <a:schemeClr val="tx1">
                    <a:lumMod val="75000"/>
                  </a:schemeClr>
                </a:solidFill>
                <a:latin typeface="Lucida Sans" panose="020B0602030504020204" pitchFamily="34" charset="77"/>
              </a:defRPr>
            </a:lvl4pPr>
            <a:lvl5pPr>
              <a:defRPr b="0" i="0">
                <a:solidFill>
                  <a:schemeClr val="tx1">
                    <a:lumMod val="75000"/>
                  </a:schemeClr>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01663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kansi_a">
    <p:spTree>
      <p:nvGrpSpPr>
        <p:cNvPr id="1" name=""/>
        <p:cNvGrpSpPr/>
        <p:nvPr/>
      </p:nvGrpSpPr>
      <p:grpSpPr>
        <a:xfrm>
          <a:off x="0" y="0"/>
          <a:ext cx="0" cy="0"/>
          <a:chOff x="0" y="0"/>
          <a:chExt cx="0" cy="0"/>
        </a:xfrm>
      </p:grpSpPr>
      <p:pic>
        <p:nvPicPr>
          <p:cNvPr id="10" name="Kuva 9" descr="Kuva, joka sisältää kohteen vesi, piha-, taivas, Tuulimylly&#10;&#10;Kuvaus luotu automaattisesti">
            <a:extLst>
              <a:ext uri="{FF2B5EF4-FFF2-40B4-BE49-F238E27FC236}">
                <a16:creationId xmlns:a16="http://schemas.microsoft.com/office/drawing/2014/main" id="{C5E765F6-FC5C-66C1-9D83-7F21E1A4D0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4306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488992"/>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73619"/>
            <a:ext cx="8338556" cy="3431950"/>
          </a:xfrm>
        </p:spPr>
        <p:txBody>
          <a:bodyPr anchor="t">
            <a:normAutofit/>
          </a:bodyPr>
          <a:lstStyle>
            <a:lvl1pPr>
              <a:defRPr sz="2900" b="1" i="0">
                <a:solidFill>
                  <a:schemeClr val="bg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2" name="Suorakulmio 1">
            <a:extLst>
              <a:ext uri="{FF2B5EF4-FFF2-40B4-BE49-F238E27FC236}">
                <a16:creationId xmlns:a16="http://schemas.microsoft.com/office/drawing/2014/main" id="{DEF3A319-AE50-B714-4D18-494F52DE3396}"/>
              </a:ext>
            </a:extLst>
          </p:cNvPr>
          <p:cNvSpPr/>
          <p:nvPr userDrawn="1"/>
        </p:nvSpPr>
        <p:spPr>
          <a:xfrm>
            <a:off x="1" y="5963939"/>
            <a:ext cx="12192000" cy="97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&lt;&lt;&lt;&lt;&lt;&lt;&lt;&lt;&lt;&lt;c</a:t>
            </a:r>
            <a:endParaRPr lang="en-FI"/>
          </a:p>
        </p:txBody>
      </p:sp>
      <p:pic>
        <p:nvPicPr>
          <p:cNvPr id="3" name="Picture 10" descr="A picture containing drawing, clock&#10;&#10;Description automatically generated">
            <a:extLst>
              <a:ext uri="{FF2B5EF4-FFF2-40B4-BE49-F238E27FC236}">
                <a16:creationId xmlns:a16="http://schemas.microsoft.com/office/drawing/2014/main" id="{FBA9199D-938D-5982-BFE5-89E1899775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62596" y="6149965"/>
            <a:ext cx="2178414" cy="587437"/>
          </a:xfrm>
          <a:prstGeom prst="rect">
            <a:avLst/>
          </a:prstGeom>
        </p:spPr>
      </p:pic>
      <p:sp>
        <p:nvSpPr>
          <p:cNvPr id="4" name="Title 9">
            <a:extLst>
              <a:ext uri="{FF2B5EF4-FFF2-40B4-BE49-F238E27FC236}">
                <a16:creationId xmlns:a16="http://schemas.microsoft.com/office/drawing/2014/main" id="{18211097-76CB-CEEF-FBFE-BD8D061E2FDE}"/>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rgbClr val="241C40"/>
                </a:solidFill>
              </a:rPr>
              <a:t>www.motiva.fi</a:t>
            </a:r>
            <a:endParaRPr lang="fi-FI" sz="1400" noProof="0">
              <a:solidFill>
                <a:srgbClr val="241C40"/>
              </a:solidFill>
            </a:endParaRPr>
          </a:p>
        </p:txBody>
      </p:sp>
    </p:spTree>
    <p:extLst>
      <p:ext uri="{BB962C8B-B14F-4D97-AF65-F5344CB8AC3E}">
        <p14:creationId xmlns:p14="http://schemas.microsoft.com/office/powerpoint/2010/main" val="1791576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välislide_v1">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A23093F3-D3F5-C5B1-2BCA-BE357F64E2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3" y="6312903"/>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5"/>
            <a:ext cx="10515600" cy="1325563"/>
          </a:xfrm>
        </p:spPr>
        <p:txBody>
          <a:bodyPr/>
          <a:lstStyle>
            <a:lvl1pPr>
              <a:defRPr b="1" i="0">
                <a:solidFill>
                  <a:schemeClr val="bg1"/>
                </a:solidFill>
                <a:latin typeface="Lucida Sans" panose="020B0602030504020204" pitchFamily="34" charset="77"/>
              </a:defRPr>
            </a:lvl1pPr>
          </a:lstStyle>
          <a:p>
            <a:r>
              <a:rPr lang="fi-FI"/>
              <a:t>Muokkaa ots. perustyyl. napsautt.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0" cy="4375150"/>
          </a:xfrm>
        </p:spPr>
        <p:txBody>
          <a:bodyPr/>
          <a:lstStyle>
            <a:lvl1pPr>
              <a:defRPr b="0" i="0">
                <a:solidFill>
                  <a:schemeClr val="bg1"/>
                </a:solidFill>
                <a:latin typeface="Lucida Sans" panose="020B0602030504020204" pitchFamily="34" charset="77"/>
              </a:defRPr>
            </a:lvl1pPr>
            <a:lvl2pPr>
              <a:defRPr b="0" i="0">
                <a:solidFill>
                  <a:schemeClr val="bg1"/>
                </a:solidFill>
                <a:latin typeface="Lucida Sans" panose="020B0602030504020204" pitchFamily="34" charset="77"/>
              </a:defRPr>
            </a:lvl2pPr>
            <a:lvl3pPr>
              <a:defRPr b="0" i="0">
                <a:solidFill>
                  <a:schemeClr val="bg1"/>
                </a:solidFill>
                <a:latin typeface="Lucida Sans" panose="020B0602030504020204" pitchFamily="34" charset="77"/>
              </a:defRPr>
            </a:lvl3pPr>
            <a:lvl4pPr>
              <a:defRPr b="0" i="0">
                <a:solidFill>
                  <a:schemeClr val="bg1"/>
                </a:solidFill>
                <a:latin typeface="Lucida Sans" panose="020B0602030504020204" pitchFamily="34" charset="77"/>
              </a:defRPr>
            </a:lvl4pPr>
            <a:lvl5pPr>
              <a:defRPr b="0" i="0">
                <a:solidFill>
                  <a:schemeClr val="bg1"/>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827901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välislide_v1">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0CBFF86-8388-D58E-E7C0-B54EB46B6EA1}"/>
              </a:ext>
            </a:extLst>
          </p:cNvPr>
          <p:cNvSpPr/>
          <p:nvPr userDrawn="1"/>
        </p:nvSpPr>
        <p:spPr>
          <a:xfrm>
            <a:off x="0" y="-242372"/>
            <a:ext cx="12192000" cy="7100372"/>
          </a:xfrm>
          <a:prstGeom prst="rect">
            <a:avLst/>
          </a:prstGeom>
          <a:solidFill>
            <a:srgbClr val="511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3" y="6312903"/>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5"/>
            <a:ext cx="10515600" cy="1325563"/>
          </a:xfrm>
        </p:spPr>
        <p:txBody>
          <a:bodyPr/>
          <a:lstStyle>
            <a:lvl1pPr>
              <a:defRPr b="1" i="0">
                <a:solidFill>
                  <a:schemeClr val="bg1"/>
                </a:solidFill>
                <a:latin typeface="Lucida Sans" panose="020B0602030504020204" pitchFamily="34" charset="77"/>
              </a:defRPr>
            </a:lvl1pPr>
          </a:lstStyle>
          <a:p>
            <a:r>
              <a:rPr lang="fi-FI"/>
              <a:t>Muokkaa ots. perustyyl. napsautt.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0" cy="4375150"/>
          </a:xfrm>
        </p:spPr>
        <p:txBody>
          <a:bodyPr/>
          <a:lstStyle>
            <a:lvl1pPr>
              <a:defRPr b="0" i="0">
                <a:solidFill>
                  <a:schemeClr val="bg1"/>
                </a:solidFill>
                <a:latin typeface="Lucida Sans" panose="020B0602030504020204" pitchFamily="34" charset="77"/>
              </a:defRPr>
            </a:lvl1pPr>
            <a:lvl2pPr>
              <a:defRPr b="0" i="0">
                <a:solidFill>
                  <a:schemeClr val="bg1"/>
                </a:solidFill>
                <a:latin typeface="Lucida Sans" panose="020B0602030504020204" pitchFamily="34" charset="77"/>
              </a:defRPr>
            </a:lvl2pPr>
            <a:lvl3pPr>
              <a:defRPr b="0" i="0">
                <a:solidFill>
                  <a:schemeClr val="bg1"/>
                </a:solidFill>
                <a:latin typeface="Lucida Sans" panose="020B0602030504020204" pitchFamily="34" charset="77"/>
              </a:defRPr>
            </a:lvl3pPr>
            <a:lvl4pPr>
              <a:defRPr b="0" i="0">
                <a:solidFill>
                  <a:schemeClr val="bg1"/>
                </a:solidFill>
                <a:latin typeface="Lucida Sans" panose="020B0602030504020204" pitchFamily="34" charset="77"/>
              </a:defRPr>
            </a:lvl4pPr>
            <a:lvl5pPr>
              <a:defRPr b="0" i="0">
                <a:solidFill>
                  <a:schemeClr val="bg1"/>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20525181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välislide_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836EC0-6711-7201-4596-4BBBDFF6726A}"/>
              </a:ext>
            </a:extLst>
          </p:cNvPr>
          <p:cNvSpPr/>
          <p:nvPr userDrawn="1"/>
        </p:nvSpPr>
        <p:spPr>
          <a:xfrm>
            <a:off x="0" y="-242372"/>
            <a:ext cx="12192000" cy="7100372"/>
          </a:xfrm>
          <a:prstGeom prst="rect">
            <a:avLst/>
          </a:prstGeom>
          <a:solidFill>
            <a:srgbClr val="231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descr="A picture containing drawing&#10;&#10;Description automatically generated">
            <a:extLst>
              <a:ext uri="{FF2B5EF4-FFF2-40B4-BE49-F238E27FC236}">
                <a16:creationId xmlns:a16="http://schemas.microsoft.com/office/drawing/2014/main" id="{DC66FF6D-D594-924C-935D-B4F31BFB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2493" y="6312903"/>
            <a:ext cx="1156156" cy="311773"/>
          </a:xfrm>
          <a:prstGeom prst="rect">
            <a:avLst/>
          </a:prstGeom>
        </p:spPr>
      </p:pic>
      <p:sp>
        <p:nvSpPr>
          <p:cNvPr id="3" name="Title 1">
            <a:extLst>
              <a:ext uri="{FF2B5EF4-FFF2-40B4-BE49-F238E27FC236}">
                <a16:creationId xmlns:a16="http://schemas.microsoft.com/office/drawing/2014/main" id="{0891638F-AB9B-37FC-A876-5E0E643CEBF7}"/>
              </a:ext>
            </a:extLst>
          </p:cNvPr>
          <p:cNvSpPr>
            <a:spLocks noGrp="1"/>
          </p:cNvSpPr>
          <p:nvPr>
            <p:ph type="title"/>
          </p:nvPr>
        </p:nvSpPr>
        <p:spPr>
          <a:xfrm>
            <a:off x="838200" y="365125"/>
            <a:ext cx="10515600" cy="1325563"/>
          </a:xfrm>
        </p:spPr>
        <p:txBody>
          <a:bodyPr/>
          <a:lstStyle>
            <a:lvl1pPr>
              <a:defRPr b="1" i="0">
                <a:solidFill>
                  <a:schemeClr val="bg1"/>
                </a:solidFill>
                <a:latin typeface="Lucida Sans" panose="020B0602030504020204" pitchFamily="34" charset="77"/>
              </a:defRPr>
            </a:lvl1pPr>
          </a:lstStyle>
          <a:p>
            <a:r>
              <a:rPr lang="fi-FI"/>
              <a:t>Muokkaa ots. perustyyl. napsautt.</a:t>
            </a:r>
            <a:endParaRPr lang="en-FI"/>
          </a:p>
        </p:txBody>
      </p:sp>
      <p:sp>
        <p:nvSpPr>
          <p:cNvPr id="6" name="Content Placeholder 2">
            <a:extLst>
              <a:ext uri="{FF2B5EF4-FFF2-40B4-BE49-F238E27FC236}">
                <a16:creationId xmlns:a16="http://schemas.microsoft.com/office/drawing/2014/main" id="{35532281-85BD-2EC7-33DB-AEFD6E637F3A}"/>
              </a:ext>
            </a:extLst>
          </p:cNvPr>
          <p:cNvSpPr>
            <a:spLocks noGrp="1"/>
          </p:cNvSpPr>
          <p:nvPr>
            <p:ph idx="1"/>
          </p:nvPr>
        </p:nvSpPr>
        <p:spPr>
          <a:xfrm>
            <a:off x="838200" y="1825625"/>
            <a:ext cx="10515600" cy="4375150"/>
          </a:xfrm>
        </p:spPr>
        <p:txBody>
          <a:bodyPr/>
          <a:lstStyle>
            <a:lvl1pPr>
              <a:defRPr b="0" i="0">
                <a:solidFill>
                  <a:schemeClr val="bg1"/>
                </a:solidFill>
                <a:latin typeface="Lucida Sans" panose="020B0602030504020204" pitchFamily="34" charset="77"/>
              </a:defRPr>
            </a:lvl1pPr>
            <a:lvl2pPr>
              <a:defRPr b="0" i="0">
                <a:solidFill>
                  <a:schemeClr val="bg1"/>
                </a:solidFill>
                <a:latin typeface="Lucida Sans" panose="020B0602030504020204" pitchFamily="34" charset="77"/>
              </a:defRPr>
            </a:lvl2pPr>
            <a:lvl3pPr>
              <a:defRPr b="0" i="0">
                <a:solidFill>
                  <a:schemeClr val="bg1"/>
                </a:solidFill>
                <a:latin typeface="Lucida Sans" panose="020B0602030504020204" pitchFamily="34" charset="77"/>
              </a:defRPr>
            </a:lvl3pPr>
            <a:lvl4pPr>
              <a:defRPr b="0" i="0">
                <a:solidFill>
                  <a:schemeClr val="bg1"/>
                </a:solidFill>
                <a:latin typeface="Lucida Sans" panose="020B0602030504020204" pitchFamily="34" charset="77"/>
              </a:defRPr>
            </a:lvl4pPr>
            <a:lvl5pPr>
              <a:defRPr b="0" i="0">
                <a:solidFill>
                  <a:schemeClr val="bg1"/>
                </a:solidFill>
                <a:latin typeface="Lucida Sans" panose="020B0602030504020204"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201113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915B18-A2C5-A84E-8F0D-F11C813DD098}"/>
              </a:ext>
            </a:extLst>
          </p:cNvPr>
          <p:cNvSpPr/>
          <p:nvPr userDrawn="1"/>
        </p:nvSpPr>
        <p:spPr>
          <a:xfrm>
            <a:off x="0" y="0"/>
            <a:ext cx="12192000" cy="6864950"/>
          </a:xfrm>
          <a:prstGeom prst="rect">
            <a:avLst/>
          </a:prstGeom>
          <a:solidFill>
            <a:srgbClr val="4A2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2" name="Picture 21" descr="A picture containing drawing&#10;&#10;Description automatically generated">
            <a:extLst>
              <a:ext uri="{FF2B5EF4-FFF2-40B4-BE49-F238E27FC236}">
                <a16:creationId xmlns:a16="http://schemas.microsoft.com/office/drawing/2014/main" id="{75BA8B44-3F75-444E-9CCF-08B9C306A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306" y="3118021"/>
            <a:ext cx="2306424" cy="621957"/>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9684366" y="5914702"/>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err="1">
                <a:solidFill>
                  <a:schemeClr val="bg1"/>
                </a:solidFill>
              </a:rPr>
              <a:t>www.motiva.fi</a:t>
            </a:r>
            <a:endParaRPr lang="fi-FI" sz="2000">
              <a:solidFill>
                <a:schemeClr val="bg1"/>
              </a:solidFill>
            </a:endParaRPr>
          </a:p>
        </p:txBody>
      </p:sp>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6096000" y="2319466"/>
            <a:ext cx="5415369" cy="2219066"/>
          </a:xfrm>
        </p:spPr>
        <p:txBody>
          <a:bodyPr anchor="ctr">
            <a:normAutofit/>
          </a:bodyPr>
          <a:lstStyle>
            <a:lvl1pPr>
              <a:defRPr sz="2000" b="1" i="0">
                <a:solidFill>
                  <a:schemeClr val="bg1"/>
                </a:solidFill>
                <a:latin typeface="Lucida Sans" panose="020B0602030504020204" pitchFamily="34" charset="77"/>
              </a:defRPr>
            </a:lvl1pPr>
          </a:lstStyle>
          <a:p>
            <a:r>
              <a:rPr lang="en-GB" err="1"/>
              <a:t>Kiitos</a:t>
            </a:r>
            <a:r>
              <a:rPr lang="en-GB"/>
              <a:t> </a:t>
            </a:r>
            <a:r>
              <a:rPr lang="en-GB" err="1"/>
              <a:t>teksti</a:t>
            </a:r>
            <a:r>
              <a:rPr lang="en-GB"/>
              <a:t> </a:t>
            </a:r>
            <a:r>
              <a:rPr lang="en-GB" err="1"/>
              <a:t>tähän</a:t>
            </a:r>
            <a:endParaRPr lang="en-FI"/>
          </a:p>
        </p:txBody>
      </p:sp>
      <p:pic>
        <p:nvPicPr>
          <p:cNvPr id="8" name="Graphic 7">
            <a:hlinkClick r:id="rId3"/>
            <a:extLst>
              <a:ext uri="{FF2B5EF4-FFF2-40B4-BE49-F238E27FC236}">
                <a16:creationId xmlns:a16="http://schemas.microsoft.com/office/drawing/2014/main" id="{F5A5AE13-E1A8-F940-AFAC-0D75BF4944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06457" y="6009307"/>
            <a:ext cx="266700" cy="304800"/>
          </a:xfrm>
          <a:prstGeom prst="rect">
            <a:avLst/>
          </a:prstGeom>
        </p:spPr>
      </p:pic>
      <p:pic>
        <p:nvPicPr>
          <p:cNvPr id="9" name="Graphic 8">
            <a:hlinkClick r:id="rId6"/>
            <a:extLst>
              <a:ext uri="{FF2B5EF4-FFF2-40B4-BE49-F238E27FC236}">
                <a16:creationId xmlns:a16="http://schemas.microsoft.com/office/drawing/2014/main" id="{0EEB6FB5-F9DA-7D47-A712-FD2C8BCC14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691246" y="6009307"/>
            <a:ext cx="266700" cy="304800"/>
          </a:xfrm>
          <a:prstGeom prst="rect">
            <a:avLst/>
          </a:prstGeom>
        </p:spPr>
      </p:pic>
      <p:pic>
        <p:nvPicPr>
          <p:cNvPr id="10" name="Graphic 9">
            <a:hlinkClick r:id="rId9"/>
            <a:extLst>
              <a:ext uri="{FF2B5EF4-FFF2-40B4-BE49-F238E27FC236}">
                <a16:creationId xmlns:a16="http://schemas.microsoft.com/office/drawing/2014/main" id="{F01EEDA9-D941-B744-AADC-E53925FCEF9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6830" y="6009307"/>
            <a:ext cx="266700" cy="304800"/>
          </a:xfrm>
          <a:prstGeom prst="rect">
            <a:avLst/>
          </a:prstGeom>
        </p:spPr>
      </p:pic>
      <p:pic>
        <p:nvPicPr>
          <p:cNvPr id="11" name="Graphic 10">
            <a:hlinkClick r:id="rId12"/>
            <a:extLst>
              <a:ext uri="{FF2B5EF4-FFF2-40B4-BE49-F238E27FC236}">
                <a16:creationId xmlns:a16="http://schemas.microsoft.com/office/drawing/2014/main" id="{5F6C03DB-BAC3-4A41-A5B2-157ACDD54B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842414" y="6009307"/>
            <a:ext cx="266700" cy="304800"/>
          </a:xfrm>
          <a:prstGeom prst="rect">
            <a:avLst/>
          </a:prstGeom>
        </p:spPr>
      </p:pic>
      <p:sp>
        <p:nvSpPr>
          <p:cNvPr id="2" name="Rectangle 1">
            <a:extLst>
              <a:ext uri="{FF2B5EF4-FFF2-40B4-BE49-F238E27FC236}">
                <a16:creationId xmlns:a16="http://schemas.microsoft.com/office/drawing/2014/main" id="{DF905146-0172-2D42-A920-D201144FD185}"/>
              </a:ext>
            </a:extLst>
          </p:cNvPr>
          <p:cNvSpPr/>
          <p:nvPr userDrawn="1"/>
        </p:nvSpPr>
        <p:spPr>
          <a:xfrm>
            <a:off x="6573157" y="6009307"/>
            <a:ext cx="1011815" cy="276999"/>
          </a:xfrm>
          <a:prstGeom prst="rect">
            <a:avLst/>
          </a:prstGeom>
        </p:spPr>
        <p:txBody>
          <a:bodyPr wrap="none">
            <a:spAutoFit/>
          </a:bodyPr>
          <a:lstStyle/>
          <a:p>
            <a:r>
              <a:rPr lang="en-GB" sz="1200" b="0" i="0" kern="1200">
                <a:solidFill>
                  <a:schemeClr val="bg1"/>
                </a:solidFill>
                <a:effectLst/>
                <a:latin typeface="+mn-lt"/>
                <a:ea typeface="+mn-ea"/>
                <a:cs typeface="+mn-cs"/>
              </a:rPr>
              <a:t>@MotivaOy</a:t>
            </a:r>
            <a:endParaRPr lang="en-FI" sz="1200">
              <a:solidFill>
                <a:schemeClr val="bg1"/>
              </a:solidFill>
            </a:endParaRPr>
          </a:p>
        </p:txBody>
      </p:sp>
    </p:spTree>
    <p:extLst>
      <p:ext uri="{BB962C8B-B14F-4D97-AF65-F5344CB8AC3E}">
        <p14:creationId xmlns:p14="http://schemas.microsoft.com/office/powerpoint/2010/main" val="975535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1696009-F710-1DDA-19B0-230DC068E51E}"/>
              </a:ext>
            </a:extLst>
          </p:cNvPr>
          <p:cNvSpPr/>
          <p:nvPr userDrawn="1"/>
        </p:nvSpPr>
        <p:spPr>
          <a:xfrm>
            <a:off x="0" y="0"/>
            <a:ext cx="12192000" cy="6858000"/>
          </a:xfrm>
          <a:prstGeom prst="rect">
            <a:avLst/>
          </a:prstGeom>
          <a:solidFill>
            <a:srgbClr val="BC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 name="Kuva 3">
            <a:extLst>
              <a:ext uri="{FF2B5EF4-FFF2-40B4-BE49-F238E27FC236}">
                <a16:creationId xmlns:a16="http://schemas.microsoft.com/office/drawing/2014/main" id="{1E9991BA-3DC0-7A31-D060-1912F04D8D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721" y="-430455"/>
            <a:ext cx="11353451" cy="8036409"/>
          </a:xfrm>
          <a:prstGeom prst="rect">
            <a:avLst/>
          </a:prstGeom>
        </p:spPr>
      </p:pic>
      <p:sp>
        <p:nvSpPr>
          <p:cNvPr id="25" name="Title 9">
            <a:extLst>
              <a:ext uri="{FF2B5EF4-FFF2-40B4-BE49-F238E27FC236}">
                <a16:creationId xmlns:a16="http://schemas.microsoft.com/office/drawing/2014/main" id="{1EEE4897-0ABA-ED4D-8D19-DE915657BEAB}"/>
              </a:ext>
            </a:extLst>
          </p:cNvPr>
          <p:cNvSpPr txBox="1">
            <a:spLocks/>
          </p:cNvSpPr>
          <p:nvPr userDrawn="1"/>
        </p:nvSpPr>
        <p:spPr>
          <a:xfrm>
            <a:off x="6704129" y="5809604"/>
            <a:ext cx="2507634" cy="399405"/>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2000" err="1">
                <a:solidFill>
                  <a:srgbClr val="241C40"/>
                </a:solidFill>
              </a:rPr>
              <a:t>www.motiva.fi</a:t>
            </a:r>
            <a:endParaRPr lang="fi-FI" sz="2000">
              <a:solidFill>
                <a:srgbClr val="241C40"/>
              </a:solidFill>
            </a:endParaRPr>
          </a:p>
        </p:txBody>
      </p:sp>
      <p:sp>
        <p:nvSpPr>
          <p:cNvPr id="31" name="Title 1">
            <a:extLst>
              <a:ext uri="{FF2B5EF4-FFF2-40B4-BE49-F238E27FC236}">
                <a16:creationId xmlns:a16="http://schemas.microsoft.com/office/drawing/2014/main" id="{D626707A-22EE-1F4C-99A7-1D5605AD95A5}"/>
              </a:ext>
            </a:extLst>
          </p:cNvPr>
          <p:cNvSpPr>
            <a:spLocks noGrp="1"/>
          </p:cNvSpPr>
          <p:nvPr>
            <p:ph type="title" hasCustomPrompt="1"/>
          </p:nvPr>
        </p:nvSpPr>
        <p:spPr>
          <a:xfrm>
            <a:off x="3115763" y="2214368"/>
            <a:ext cx="5415369" cy="2219066"/>
          </a:xfrm>
        </p:spPr>
        <p:txBody>
          <a:bodyPr anchor="ctr">
            <a:normAutofit/>
          </a:bodyPr>
          <a:lstStyle>
            <a:lvl1pPr algn="ctr">
              <a:defRPr sz="2000" b="1" i="0">
                <a:solidFill>
                  <a:srgbClr val="241C40"/>
                </a:solidFill>
                <a:latin typeface="Lucida Sans" panose="020B0602030504020204" pitchFamily="34" charset="77"/>
              </a:defRPr>
            </a:lvl1pPr>
          </a:lstStyle>
          <a:p>
            <a:r>
              <a:rPr lang="en-GB" err="1"/>
              <a:t>Kiitos</a:t>
            </a:r>
            <a:r>
              <a:rPr lang="en-GB"/>
              <a:t> </a:t>
            </a:r>
            <a:r>
              <a:rPr lang="en-GB" err="1"/>
              <a:t>teksti</a:t>
            </a:r>
            <a:r>
              <a:rPr lang="en-GB"/>
              <a:t> </a:t>
            </a:r>
            <a:r>
              <a:rPr lang="en-GB" err="1"/>
              <a:t>tähän</a:t>
            </a:r>
            <a:endParaRPr lang="en-FI"/>
          </a:p>
        </p:txBody>
      </p:sp>
      <p:pic>
        <p:nvPicPr>
          <p:cNvPr id="8" name="Graphic 7">
            <a:hlinkClick r:id="rId4"/>
            <a:extLst>
              <a:ext uri="{FF2B5EF4-FFF2-40B4-BE49-F238E27FC236}">
                <a16:creationId xmlns:a16="http://schemas.microsoft.com/office/drawing/2014/main" id="{F5A5AE13-E1A8-F940-AFAC-0D75BF4944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326220" y="5904209"/>
            <a:ext cx="266700" cy="304800"/>
          </a:xfrm>
          <a:prstGeom prst="rect">
            <a:avLst/>
          </a:prstGeom>
        </p:spPr>
      </p:pic>
      <p:pic>
        <p:nvPicPr>
          <p:cNvPr id="9" name="Graphic 8">
            <a:hlinkClick r:id="rId7"/>
            <a:extLst>
              <a:ext uri="{FF2B5EF4-FFF2-40B4-BE49-F238E27FC236}">
                <a16:creationId xmlns:a16="http://schemas.microsoft.com/office/drawing/2014/main" id="{0EEB6FB5-F9DA-7D47-A712-FD2C8BCC143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711009" y="5904209"/>
            <a:ext cx="266700" cy="304800"/>
          </a:xfrm>
          <a:prstGeom prst="rect">
            <a:avLst/>
          </a:prstGeom>
        </p:spPr>
      </p:pic>
      <p:pic>
        <p:nvPicPr>
          <p:cNvPr id="10" name="Graphic 9">
            <a:hlinkClick r:id="rId10"/>
            <a:extLst>
              <a:ext uri="{FF2B5EF4-FFF2-40B4-BE49-F238E27FC236}">
                <a16:creationId xmlns:a16="http://schemas.microsoft.com/office/drawing/2014/main" id="{F01EEDA9-D941-B744-AADC-E53925FCEF9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286593" y="5904209"/>
            <a:ext cx="266700" cy="304800"/>
          </a:xfrm>
          <a:prstGeom prst="rect">
            <a:avLst/>
          </a:prstGeom>
        </p:spPr>
      </p:pic>
      <p:pic>
        <p:nvPicPr>
          <p:cNvPr id="11" name="Graphic 10">
            <a:hlinkClick r:id="rId13"/>
            <a:extLst>
              <a:ext uri="{FF2B5EF4-FFF2-40B4-BE49-F238E27FC236}">
                <a16:creationId xmlns:a16="http://schemas.microsoft.com/office/drawing/2014/main" id="{5F6C03DB-BAC3-4A41-A5B2-157ACDD54BB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862177" y="5904209"/>
            <a:ext cx="266700" cy="304800"/>
          </a:xfrm>
          <a:prstGeom prst="rect">
            <a:avLst/>
          </a:prstGeom>
        </p:spPr>
      </p:pic>
      <p:sp>
        <p:nvSpPr>
          <p:cNvPr id="2" name="Rectangle 1">
            <a:extLst>
              <a:ext uri="{FF2B5EF4-FFF2-40B4-BE49-F238E27FC236}">
                <a16:creationId xmlns:a16="http://schemas.microsoft.com/office/drawing/2014/main" id="{DF905146-0172-2D42-A920-D201144FD185}"/>
              </a:ext>
            </a:extLst>
          </p:cNvPr>
          <p:cNvSpPr/>
          <p:nvPr userDrawn="1"/>
        </p:nvSpPr>
        <p:spPr>
          <a:xfrm>
            <a:off x="3592920" y="5904209"/>
            <a:ext cx="1011815" cy="276999"/>
          </a:xfrm>
          <a:prstGeom prst="rect">
            <a:avLst/>
          </a:prstGeom>
        </p:spPr>
        <p:txBody>
          <a:bodyPr wrap="none">
            <a:spAutoFit/>
          </a:bodyPr>
          <a:lstStyle/>
          <a:p>
            <a:r>
              <a:rPr lang="en-GB" sz="1200" b="0" i="0" kern="1200">
                <a:solidFill>
                  <a:srgbClr val="241C40"/>
                </a:solidFill>
                <a:effectLst/>
                <a:latin typeface="+mn-lt"/>
                <a:ea typeface="+mn-ea"/>
                <a:cs typeface="+mn-cs"/>
              </a:rPr>
              <a:t>@MotivaOy</a:t>
            </a:r>
            <a:endParaRPr lang="en-FI" sz="1200">
              <a:solidFill>
                <a:srgbClr val="241C40"/>
              </a:solidFill>
            </a:endParaRPr>
          </a:p>
        </p:txBody>
      </p:sp>
    </p:spTree>
    <p:extLst>
      <p:ext uri="{BB962C8B-B14F-4D97-AF65-F5344CB8AC3E}">
        <p14:creationId xmlns:p14="http://schemas.microsoft.com/office/powerpoint/2010/main" val="39064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kansi_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B4C2ED8-4C02-292B-C23F-B5EA4CBB46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00"/>
            <a:ext cx="12192000" cy="749300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488992"/>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73619"/>
            <a:ext cx="8338556" cy="3431950"/>
          </a:xfrm>
        </p:spPr>
        <p:txBody>
          <a:bodyPr anchor="t">
            <a:normAutofit/>
          </a:bodyPr>
          <a:lstStyle>
            <a:lvl1pPr>
              <a:defRPr sz="2900" b="1" i="0">
                <a:solidFill>
                  <a:schemeClr val="tx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pic>
        <p:nvPicPr>
          <p:cNvPr id="14" name="Picture 21" descr="A picture containing drawing&#10;&#10;Description automatically generated">
            <a:extLst>
              <a:ext uri="{FF2B5EF4-FFF2-40B4-BE49-F238E27FC236}">
                <a16:creationId xmlns:a16="http://schemas.microsoft.com/office/drawing/2014/main" id="{7DEB3B8A-637F-FC0F-D921-6DC6D331B3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81327" y="6121565"/>
            <a:ext cx="2138889" cy="576779"/>
          </a:xfrm>
          <a:prstGeom prst="rect">
            <a:avLst/>
          </a:prstGeom>
        </p:spPr>
      </p:pic>
      <p:sp>
        <p:nvSpPr>
          <p:cNvPr id="15" name="Title 9">
            <a:extLst>
              <a:ext uri="{FF2B5EF4-FFF2-40B4-BE49-F238E27FC236}">
                <a16:creationId xmlns:a16="http://schemas.microsoft.com/office/drawing/2014/main" id="{AFA834E8-0C2E-382A-3FAC-8C8F9F268AC8}"/>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chemeClr val="bg1"/>
                </a:solidFill>
              </a:rPr>
              <a:t>www.motiva.fi</a:t>
            </a:r>
            <a:endParaRPr lang="fi-FI" sz="1400" noProof="0">
              <a:solidFill>
                <a:schemeClr val="bg1"/>
              </a:solidFill>
            </a:endParaRPr>
          </a:p>
        </p:txBody>
      </p:sp>
    </p:spTree>
    <p:extLst>
      <p:ext uri="{BB962C8B-B14F-4D97-AF65-F5344CB8AC3E}">
        <p14:creationId xmlns:p14="http://schemas.microsoft.com/office/powerpoint/2010/main" val="392701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kansi_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14FBDB0-C481-191A-C030-40BF757187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00"/>
            <a:ext cx="12192000" cy="7578060"/>
          </a:xfrm>
          <a:prstGeom prst="rect">
            <a:avLst/>
          </a:prstGeom>
        </p:spPr>
      </p:pic>
      <p:pic>
        <p:nvPicPr>
          <p:cNvPr id="5" name="Picture 6" descr="A picture containing drawing&#10;&#10;Description automatically generated">
            <a:extLst>
              <a:ext uri="{FF2B5EF4-FFF2-40B4-BE49-F238E27FC236}">
                <a16:creationId xmlns:a16="http://schemas.microsoft.com/office/drawing/2014/main" id="{E5213384-066A-3B23-542E-54FCCE8A30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3901" y="488992"/>
            <a:ext cx="1291196" cy="2459421"/>
          </a:xfrm>
          <a:prstGeom prst="rect">
            <a:avLst/>
          </a:prstGeom>
        </p:spPr>
      </p:pic>
      <p:sp>
        <p:nvSpPr>
          <p:cNvPr id="6" name="Title 1">
            <a:extLst>
              <a:ext uri="{FF2B5EF4-FFF2-40B4-BE49-F238E27FC236}">
                <a16:creationId xmlns:a16="http://schemas.microsoft.com/office/drawing/2014/main" id="{CDB3D6BF-E2E7-7EBB-1F3C-7F1F0604CBD6}"/>
              </a:ext>
            </a:extLst>
          </p:cNvPr>
          <p:cNvSpPr>
            <a:spLocks noGrp="1"/>
          </p:cNvSpPr>
          <p:nvPr>
            <p:ph type="title" hasCustomPrompt="1"/>
          </p:nvPr>
        </p:nvSpPr>
        <p:spPr>
          <a:xfrm>
            <a:off x="3208284" y="1573619"/>
            <a:ext cx="8338556" cy="3431950"/>
          </a:xfrm>
        </p:spPr>
        <p:txBody>
          <a:bodyPr anchor="t">
            <a:normAutofit/>
          </a:bodyPr>
          <a:lstStyle>
            <a:lvl1pPr>
              <a:defRPr sz="2900" b="1" i="0">
                <a:solidFill>
                  <a:schemeClr val="tx1"/>
                </a:solidFill>
                <a:latin typeface="Lucida Sans" panose="020B0602030504020204" pitchFamily="34" charset="77"/>
              </a:defRPr>
            </a:lvl1pPr>
          </a:lstStyle>
          <a:p>
            <a:r>
              <a:rPr lang="en-GB" err="1"/>
              <a:t>Napsauta</a:t>
            </a:r>
            <a:r>
              <a:rPr lang="en-GB"/>
              <a:t> </a:t>
            </a:r>
            <a:r>
              <a:rPr lang="en-GB" err="1"/>
              <a:t>esityksen</a:t>
            </a:r>
            <a:r>
              <a:rPr lang="en-GB"/>
              <a:t> </a:t>
            </a:r>
            <a:br>
              <a:rPr lang="en-GB"/>
            </a:br>
            <a:r>
              <a:rPr lang="en-GB" err="1"/>
              <a:t>otsikko</a:t>
            </a:r>
            <a:r>
              <a:rPr lang="en-GB"/>
              <a:t> </a:t>
            </a:r>
            <a:r>
              <a:rPr lang="en-GB" err="1"/>
              <a:t>tähän</a:t>
            </a:r>
            <a:endParaRPr lang="en-FI"/>
          </a:p>
        </p:txBody>
      </p:sp>
      <p:sp>
        <p:nvSpPr>
          <p:cNvPr id="2" name="Suorakulmio 1">
            <a:extLst>
              <a:ext uri="{FF2B5EF4-FFF2-40B4-BE49-F238E27FC236}">
                <a16:creationId xmlns:a16="http://schemas.microsoft.com/office/drawing/2014/main" id="{DEF3A319-AE50-B714-4D18-494F52DE3396}"/>
              </a:ext>
            </a:extLst>
          </p:cNvPr>
          <p:cNvSpPr/>
          <p:nvPr userDrawn="1"/>
        </p:nvSpPr>
        <p:spPr>
          <a:xfrm>
            <a:off x="1" y="5963939"/>
            <a:ext cx="12192000" cy="979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&lt;&lt;&lt;&lt;&lt;&lt;&lt;&lt;&lt;&lt;c</a:t>
            </a:r>
            <a:endParaRPr lang="en-FI"/>
          </a:p>
        </p:txBody>
      </p:sp>
      <p:pic>
        <p:nvPicPr>
          <p:cNvPr id="3" name="Picture 10" descr="A picture containing drawing, clock&#10;&#10;Description automatically generated">
            <a:extLst>
              <a:ext uri="{FF2B5EF4-FFF2-40B4-BE49-F238E27FC236}">
                <a16:creationId xmlns:a16="http://schemas.microsoft.com/office/drawing/2014/main" id="{FBA9199D-938D-5982-BFE5-89E1899775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62596" y="6149965"/>
            <a:ext cx="2178414" cy="587437"/>
          </a:xfrm>
          <a:prstGeom prst="rect">
            <a:avLst/>
          </a:prstGeom>
        </p:spPr>
      </p:pic>
      <p:sp>
        <p:nvSpPr>
          <p:cNvPr id="4" name="Title 9">
            <a:extLst>
              <a:ext uri="{FF2B5EF4-FFF2-40B4-BE49-F238E27FC236}">
                <a16:creationId xmlns:a16="http://schemas.microsoft.com/office/drawing/2014/main" id="{18211097-76CB-CEEF-FBFE-BD8D061E2FDE}"/>
              </a:ext>
            </a:extLst>
          </p:cNvPr>
          <p:cNvSpPr txBox="1">
            <a:spLocks/>
          </p:cNvSpPr>
          <p:nvPr userDrawn="1"/>
        </p:nvSpPr>
        <p:spPr>
          <a:xfrm>
            <a:off x="197192" y="6345785"/>
            <a:ext cx="2258139" cy="382349"/>
          </a:xfrm>
          <a:prstGeom prst="rect">
            <a:avLst/>
          </a:prstGeom>
        </p:spPr>
        <p:txBody>
          <a:bodyPr vert="horz" wrap="square" lIns="91440" tIns="45720" rIns="91440" bIns="45720" rtlCol="0" anchor="ctr">
            <a:spAutoFit/>
          </a:bodyPr>
          <a:lstStyle>
            <a:lvl1pPr algn="l" defTabSz="914400" rtl="0" eaLnBrk="1" latinLnBrk="0" hangingPunct="1">
              <a:lnSpc>
                <a:spcPts val="4580"/>
              </a:lnSpc>
              <a:spcBef>
                <a:spcPct val="0"/>
              </a:spcBef>
              <a:buNone/>
              <a:defRPr sz="3300" b="0" i="0" kern="1200">
                <a:solidFill>
                  <a:schemeClr val="tx1"/>
                </a:solidFill>
                <a:latin typeface="Lucida Sans" panose="020B0602030504020204" pitchFamily="34" charset="77"/>
                <a:ea typeface="+mj-ea"/>
                <a:cs typeface="+mj-cs"/>
              </a:defRPr>
            </a:lvl1pPr>
          </a:lstStyle>
          <a:p>
            <a:pPr lvl="0" algn="l">
              <a:lnSpc>
                <a:spcPts val="2580"/>
              </a:lnSpc>
            </a:pPr>
            <a:r>
              <a:rPr lang="fi-FI" sz="1400" noProof="0" err="1">
                <a:solidFill>
                  <a:srgbClr val="241C40"/>
                </a:solidFill>
              </a:rPr>
              <a:t>www.motiva.fi</a:t>
            </a:r>
            <a:endParaRPr lang="fi-FI" sz="1400" noProof="0">
              <a:solidFill>
                <a:srgbClr val="241C40"/>
              </a:solidFill>
            </a:endParaRPr>
          </a:p>
        </p:txBody>
      </p:sp>
    </p:spTree>
    <p:extLst>
      <p:ext uri="{BB962C8B-B14F-4D97-AF65-F5344CB8AC3E}">
        <p14:creationId xmlns:p14="http://schemas.microsoft.com/office/powerpoint/2010/main" val="274233405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B5784-2E39-C84F-9A58-FAF38CD55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a:t>Napsauta</a:t>
            </a:r>
            <a:r>
              <a:rPr lang="en-GB"/>
              <a:t> </a:t>
            </a:r>
            <a:r>
              <a:rPr lang="en-GB" err="1"/>
              <a:t>otsikko</a:t>
            </a:r>
            <a:r>
              <a:rPr lang="en-GB"/>
              <a:t> </a:t>
            </a:r>
            <a:r>
              <a:rPr lang="en-GB" err="1"/>
              <a:t>tähän</a:t>
            </a:r>
            <a:endParaRPr lang="en-FI"/>
          </a:p>
        </p:txBody>
      </p:sp>
      <p:sp>
        <p:nvSpPr>
          <p:cNvPr id="3" name="Text Placeholder 2">
            <a:extLst>
              <a:ext uri="{FF2B5EF4-FFF2-40B4-BE49-F238E27FC236}">
                <a16:creationId xmlns:a16="http://schemas.microsoft.com/office/drawing/2014/main" id="{41A4EEE8-A32B-DD4C-8F27-433EE54F1C20}"/>
              </a:ext>
            </a:extLst>
          </p:cNvPr>
          <p:cNvSpPr>
            <a:spLocks noGrp="1"/>
          </p:cNvSpPr>
          <p:nvPr>
            <p:ph type="body" idx="1"/>
          </p:nvPr>
        </p:nvSpPr>
        <p:spPr>
          <a:xfrm>
            <a:off x="838200" y="1825625"/>
            <a:ext cx="10515600" cy="4365625"/>
          </a:xfrm>
          <a:prstGeom prst="rect">
            <a:avLst/>
          </a:prstGeom>
        </p:spPr>
        <p:txBody>
          <a:bodyPr vert="horz" lIns="91440" tIns="45720" rIns="91440" bIns="45720" rtlCol="0">
            <a:normAutofit/>
          </a:bodyPr>
          <a:lstStyle/>
          <a:p>
            <a:pPr lvl="0"/>
            <a:r>
              <a:rPr lang="fi-FI" noProof="0"/>
              <a:t>Ensimmäisen</a:t>
            </a:r>
            <a:r>
              <a:rPr lang="en-GB"/>
              <a:t> </a:t>
            </a:r>
            <a:r>
              <a:rPr lang="en-GB" err="1"/>
              <a:t>tason</a:t>
            </a:r>
            <a:r>
              <a:rPr lang="en-GB"/>
              <a:t> </a:t>
            </a:r>
            <a:r>
              <a:rPr lang="en-GB" err="1"/>
              <a:t>teksti</a:t>
            </a:r>
            <a:r>
              <a:rPr lang="en-GB"/>
              <a:t> 1 2 3 4 5 6 7 8 9 0 % &amp;</a:t>
            </a:r>
          </a:p>
          <a:p>
            <a:pPr lvl="1"/>
            <a:r>
              <a:rPr lang="en-GB" err="1"/>
              <a:t>Toisen</a:t>
            </a:r>
            <a:r>
              <a:rPr lang="en-GB"/>
              <a:t> </a:t>
            </a:r>
            <a:r>
              <a:rPr lang="en-GB" err="1"/>
              <a:t>tason</a:t>
            </a:r>
            <a:r>
              <a:rPr lang="en-GB"/>
              <a:t> </a:t>
            </a:r>
            <a:r>
              <a:rPr lang="en-GB" err="1"/>
              <a:t>teksti</a:t>
            </a:r>
            <a:endParaRPr lang="en-GB"/>
          </a:p>
          <a:p>
            <a:pPr lvl="2"/>
            <a:r>
              <a:rPr lang="en-GB" err="1"/>
              <a:t>Kolmas</a:t>
            </a:r>
            <a:endParaRPr lang="en-GB"/>
          </a:p>
          <a:p>
            <a:pPr lvl="3"/>
            <a:r>
              <a:rPr lang="en-GB" err="1"/>
              <a:t>Neljäs</a:t>
            </a:r>
            <a:endParaRPr lang="en-GB"/>
          </a:p>
          <a:p>
            <a:pPr lvl="4"/>
            <a:r>
              <a:rPr lang="en-GB" err="1"/>
              <a:t>Viides</a:t>
            </a:r>
            <a:endParaRPr lang="en-GB"/>
          </a:p>
          <a:p>
            <a:pPr lvl="5"/>
            <a:r>
              <a:rPr lang="en-GB" err="1"/>
              <a:t>Kuudes</a:t>
            </a:r>
            <a:endParaRPr lang="en-GB"/>
          </a:p>
        </p:txBody>
      </p:sp>
      <p:pic>
        <p:nvPicPr>
          <p:cNvPr id="11" name="Picture 10" descr="A picture containing drawing, clock&#10;&#10;Description automatically generated">
            <a:extLst>
              <a:ext uri="{FF2B5EF4-FFF2-40B4-BE49-F238E27FC236}">
                <a16:creationId xmlns:a16="http://schemas.microsoft.com/office/drawing/2014/main" id="{3DB4C5A3-C216-2145-A0CD-E12907EA70DA}"/>
              </a:ext>
            </a:extLst>
          </p:cNvPr>
          <p:cNvPicPr>
            <a:picLocks noChangeAspect="1"/>
          </p:cNvPicPr>
          <p:nvPr userDrawn="1"/>
        </p:nvPicPr>
        <p:blipFill>
          <a:blip r:embed="rId76" cstate="screen">
            <a:extLst>
              <a:ext uri="{28A0092B-C50C-407E-A947-70E740481C1C}">
                <a14:useLocalDpi xmlns:a14="http://schemas.microsoft.com/office/drawing/2010/main"/>
              </a:ext>
            </a:extLst>
          </a:blip>
          <a:stretch>
            <a:fillRect/>
          </a:stretch>
        </p:blipFill>
        <p:spPr>
          <a:xfrm>
            <a:off x="10720042" y="6314254"/>
            <a:ext cx="1148282" cy="309649"/>
          </a:xfrm>
          <a:prstGeom prst="rect">
            <a:avLst/>
          </a:prstGeom>
        </p:spPr>
      </p:pic>
      <p:sp>
        <p:nvSpPr>
          <p:cNvPr id="6" name="Date Placeholder 3">
            <a:extLst>
              <a:ext uri="{FF2B5EF4-FFF2-40B4-BE49-F238E27FC236}">
                <a16:creationId xmlns:a16="http://schemas.microsoft.com/office/drawing/2014/main" id="{E8F0988F-6812-0943-9FF8-AEF56803EA30}"/>
              </a:ext>
            </a:extLst>
          </p:cNvPr>
          <p:cNvSpPr>
            <a:spLocks noGrp="1"/>
          </p:cNvSpPr>
          <p:nvPr>
            <p:ph type="dt" sz="half" idx="2"/>
          </p:nvPr>
        </p:nvSpPr>
        <p:spPr>
          <a:xfrm>
            <a:off x="1453104" y="6373193"/>
            <a:ext cx="1129497" cy="365125"/>
          </a:xfrm>
          <a:prstGeom prst="rect">
            <a:avLst/>
          </a:prstGeom>
        </p:spPr>
        <p:txBody>
          <a:bodyPr/>
          <a:lstStyle>
            <a:lvl1pPr>
              <a:defRPr sz="1200">
                <a:latin typeface="Lucida Sans" panose="020B0602030504020204" pitchFamily="34" charset="77"/>
              </a:defRPr>
            </a:lvl1pPr>
          </a:lstStyle>
          <a:p>
            <a:r>
              <a:rPr lang="en-FI"/>
              <a:t>29.8.2023</a:t>
            </a:r>
          </a:p>
        </p:txBody>
      </p:sp>
      <p:sp>
        <p:nvSpPr>
          <p:cNvPr id="8" name="Footer Placeholder 4">
            <a:extLst>
              <a:ext uri="{FF2B5EF4-FFF2-40B4-BE49-F238E27FC236}">
                <a16:creationId xmlns:a16="http://schemas.microsoft.com/office/drawing/2014/main" id="{45734F88-2F76-2245-A7D3-024E42D28285}"/>
              </a:ext>
            </a:extLst>
          </p:cNvPr>
          <p:cNvSpPr>
            <a:spLocks noGrp="1"/>
          </p:cNvSpPr>
          <p:nvPr>
            <p:ph type="ftr" sz="quarter" idx="3"/>
          </p:nvPr>
        </p:nvSpPr>
        <p:spPr>
          <a:xfrm>
            <a:off x="2582601" y="6373193"/>
            <a:ext cx="7358568" cy="365125"/>
          </a:xfrm>
          <a:prstGeom prst="rect">
            <a:avLst/>
          </a:prstGeom>
        </p:spPr>
        <p:txBody>
          <a:bodyPr/>
          <a:lstStyle>
            <a:lvl1pPr>
              <a:defRPr sz="1200">
                <a:latin typeface="Lucida Sans" panose="020B0602030504020204" pitchFamily="34" charset="77"/>
              </a:defRPr>
            </a:lvl1pPr>
          </a:lstStyle>
          <a:p>
            <a:endParaRPr lang="en-FI"/>
          </a:p>
        </p:txBody>
      </p:sp>
      <p:sp>
        <p:nvSpPr>
          <p:cNvPr id="9" name="Slide Number Placeholder 5">
            <a:extLst>
              <a:ext uri="{FF2B5EF4-FFF2-40B4-BE49-F238E27FC236}">
                <a16:creationId xmlns:a16="http://schemas.microsoft.com/office/drawing/2014/main" id="{B0B5B881-3C18-DB4B-BA07-9AF98B5D3060}"/>
              </a:ext>
            </a:extLst>
          </p:cNvPr>
          <p:cNvSpPr>
            <a:spLocks noGrp="1"/>
          </p:cNvSpPr>
          <p:nvPr>
            <p:ph type="sldNum" sz="quarter" idx="4"/>
          </p:nvPr>
        </p:nvSpPr>
        <p:spPr>
          <a:xfrm>
            <a:off x="838200" y="6373193"/>
            <a:ext cx="607070" cy="365125"/>
          </a:xfrm>
          <a:prstGeom prst="rect">
            <a:avLst/>
          </a:prstGeom>
        </p:spPr>
        <p:txBody>
          <a:bodyPr/>
          <a:lstStyle>
            <a:lvl1pPr>
              <a:defRPr sz="1200">
                <a:latin typeface="Lucida Sans" panose="020B0602030504020204" pitchFamily="34" charset="77"/>
              </a:defRPr>
            </a:lvl1pPr>
          </a:lstStyle>
          <a:p>
            <a:fld id="{BFF9DCD0-3869-094B-9C9B-6235A2A96309}" type="slidenum">
              <a:rPr lang="en-FI" smtClean="0"/>
              <a:pPr/>
              <a:t>‹#›</a:t>
            </a:fld>
            <a:endParaRPr lang="en-FI"/>
          </a:p>
        </p:txBody>
      </p:sp>
    </p:spTree>
    <p:extLst>
      <p:ext uri="{BB962C8B-B14F-4D97-AF65-F5344CB8AC3E}">
        <p14:creationId xmlns:p14="http://schemas.microsoft.com/office/powerpoint/2010/main" val="3221570987"/>
      </p:ext>
    </p:extLst>
  </p:cSld>
  <p:clrMap bg1="lt1" tx1="dk1" bg2="lt2" tx2="dk2" accent1="accent1" accent2="accent2" accent3="accent3" accent4="accent4" accent5="accent5" accent6="accent6" hlink="hlink" folHlink="folHlink"/>
  <p:sldLayoutIdLst>
    <p:sldLayoutId id="2147483714" r:id="rId1"/>
    <p:sldLayoutId id="2147483705" r:id="rId2"/>
    <p:sldLayoutId id="2147483731" r:id="rId3"/>
    <p:sldLayoutId id="2147483753" r:id="rId4"/>
    <p:sldLayoutId id="2147483752" r:id="rId5"/>
    <p:sldLayoutId id="2147483720" r:id="rId6"/>
    <p:sldLayoutId id="2147483733" r:id="rId7"/>
    <p:sldLayoutId id="2147483754" r:id="rId8"/>
    <p:sldLayoutId id="2147483755" r:id="rId9"/>
    <p:sldLayoutId id="2147483729" r:id="rId10"/>
    <p:sldLayoutId id="2147483716" r:id="rId11"/>
    <p:sldLayoutId id="2147483711" r:id="rId12"/>
    <p:sldLayoutId id="2147483717" r:id="rId13"/>
    <p:sldLayoutId id="2147483715" r:id="rId14"/>
    <p:sldLayoutId id="2147483649" r:id="rId15"/>
    <p:sldLayoutId id="2147483651" r:id="rId16"/>
    <p:sldLayoutId id="2147483678" r:id="rId17"/>
    <p:sldLayoutId id="2147483653" r:id="rId18"/>
    <p:sldLayoutId id="2147483697" r:id="rId19"/>
    <p:sldLayoutId id="2147483698" r:id="rId20"/>
    <p:sldLayoutId id="2147483684" r:id="rId21"/>
    <p:sldLayoutId id="2147483696" r:id="rId22"/>
    <p:sldLayoutId id="2147483694" r:id="rId23"/>
    <p:sldLayoutId id="2147483695" r:id="rId24"/>
    <p:sldLayoutId id="2147483690" r:id="rId25"/>
    <p:sldLayoutId id="2147483691" r:id="rId26"/>
    <p:sldLayoutId id="2147483692" r:id="rId27"/>
    <p:sldLayoutId id="2147483693" r:id="rId28"/>
    <p:sldLayoutId id="2147483686" r:id="rId29"/>
    <p:sldLayoutId id="2147483687" r:id="rId30"/>
    <p:sldLayoutId id="2147483688" r:id="rId31"/>
    <p:sldLayoutId id="2147483689" r:id="rId32"/>
    <p:sldLayoutId id="2147483706" r:id="rId33"/>
    <p:sldLayoutId id="2147483709" r:id="rId34"/>
    <p:sldLayoutId id="2147483734" r:id="rId35"/>
    <p:sldLayoutId id="2147483737" r:id="rId36"/>
    <p:sldLayoutId id="2147483739" r:id="rId37"/>
    <p:sldLayoutId id="2147483743" r:id="rId38"/>
    <p:sldLayoutId id="2147483738" r:id="rId39"/>
    <p:sldLayoutId id="2147483741" r:id="rId40"/>
    <p:sldLayoutId id="2147483740" r:id="rId41"/>
    <p:sldLayoutId id="2147483746" r:id="rId42"/>
    <p:sldLayoutId id="2147483742" r:id="rId43"/>
    <p:sldLayoutId id="2147483745" r:id="rId44"/>
    <p:sldLayoutId id="2147483744" r:id="rId45"/>
    <p:sldLayoutId id="2147483748" r:id="rId46"/>
    <p:sldLayoutId id="2147483708" r:id="rId47"/>
    <p:sldLayoutId id="2147483657" r:id="rId48"/>
    <p:sldLayoutId id="2147483658" r:id="rId49"/>
    <p:sldLayoutId id="2147483659" r:id="rId50"/>
    <p:sldLayoutId id="2147483679" r:id="rId51"/>
    <p:sldLayoutId id="2147483703" r:id="rId52"/>
    <p:sldLayoutId id="2147483660" r:id="rId53"/>
    <p:sldLayoutId id="2147483749" r:id="rId54"/>
    <p:sldLayoutId id="2147483664" r:id="rId55"/>
    <p:sldLayoutId id="2147483661" r:id="rId56"/>
    <p:sldLayoutId id="2147483662" r:id="rId57"/>
    <p:sldLayoutId id="2147483663" r:id="rId58"/>
    <p:sldLayoutId id="2147483671" r:id="rId59"/>
    <p:sldLayoutId id="2147483670" r:id="rId60"/>
    <p:sldLayoutId id="2147483669" r:id="rId61"/>
    <p:sldLayoutId id="2147483665" r:id="rId62"/>
    <p:sldLayoutId id="2147483666" r:id="rId63"/>
    <p:sldLayoutId id="2147483667" r:id="rId64"/>
    <p:sldLayoutId id="2147483668" r:id="rId65"/>
    <p:sldLayoutId id="2147483702" r:id="rId66"/>
    <p:sldLayoutId id="2147483712" r:id="rId67"/>
    <p:sldLayoutId id="2147483724" r:id="rId68"/>
    <p:sldLayoutId id="2147483725" r:id="rId69"/>
    <p:sldLayoutId id="2147483722" r:id="rId70"/>
    <p:sldLayoutId id="2147483713" r:id="rId71"/>
    <p:sldLayoutId id="2147483723" r:id="rId72"/>
    <p:sldLayoutId id="2147483673" r:id="rId73"/>
    <p:sldLayoutId id="2147483750" r:id="rId74"/>
  </p:sldLayoutIdLst>
  <p:hf sldNum="0" hdr="0" ftr="0"/>
  <p:txStyles>
    <p:titleStyle>
      <a:lvl1pPr algn="l" defTabSz="914400" rtl="0" eaLnBrk="1" latinLnBrk="0" hangingPunct="1">
        <a:lnSpc>
          <a:spcPct val="100000"/>
        </a:lnSpc>
        <a:spcBef>
          <a:spcPct val="0"/>
        </a:spcBef>
        <a:buNone/>
        <a:defRPr sz="2900" b="1" i="0" kern="1200">
          <a:solidFill>
            <a:srgbClr val="241C40"/>
          </a:solidFill>
          <a:latin typeface="+mj-lt"/>
          <a:ea typeface="Microsoft GothicNeo" panose="020B0503020000020004" pitchFamily="34" charset="-127"/>
          <a:cs typeface="Microsoft GothicNeo" panose="020B0503020000020004" pitchFamily="34" charset="-127"/>
        </a:defRPr>
      </a:lvl1pPr>
    </p:titleStyle>
    <p:bodyStyle>
      <a:lvl1pPr marL="0" indent="0" algn="l" defTabSz="914400" rtl="0" eaLnBrk="1" latinLnBrk="0" hangingPunct="1">
        <a:lnSpc>
          <a:spcPts val="2160"/>
        </a:lnSpc>
        <a:spcBef>
          <a:spcPts val="1000"/>
        </a:spcBef>
        <a:buFontTx/>
        <a:buNone/>
        <a:defRPr sz="1800" b="0" i="0" kern="1200">
          <a:solidFill>
            <a:srgbClr val="241C40"/>
          </a:solidFill>
          <a:latin typeface="+mn-lt"/>
          <a:ea typeface="+mn-ea"/>
          <a:cs typeface="+mn-cs"/>
        </a:defRPr>
      </a:lvl1pPr>
      <a:lvl2pPr marL="222250" indent="-222250" algn="l" defTabSz="914400" rtl="0" eaLnBrk="1" latinLnBrk="0" hangingPunct="1">
        <a:lnSpc>
          <a:spcPts val="2000"/>
        </a:lnSpc>
        <a:spcBef>
          <a:spcPts val="500"/>
        </a:spcBef>
        <a:buFont typeface="Arial" panose="020B0604020202020204" pitchFamily="34" charset="0"/>
        <a:buChar char="•"/>
        <a:tabLst/>
        <a:defRPr sz="1600" b="0" i="0" kern="1200">
          <a:solidFill>
            <a:srgbClr val="241C40"/>
          </a:solidFill>
          <a:latin typeface="+mn-lt"/>
          <a:ea typeface="+mn-ea"/>
          <a:cs typeface="+mn-cs"/>
        </a:defRPr>
      </a:lvl2pPr>
      <a:lvl3pPr marL="365125" indent="-142875" algn="l" defTabSz="914400" rtl="0" eaLnBrk="1" latinLnBrk="0" hangingPunct="1">
        <a:lnSpc>
          <a:spcPts val="2000"/>
        </a:lnSpc>
        <a:spcBef>
          <a:spcPts val="500"/>
        </a:spcBef>
        <a:buFont typeface="Arial" panose="020B0604020202020204" pitchFamily="34" charset="0"/>
        <a:buChar char="•"/>
        <a:tabLst/>
        <a:defRPr sz="1600" b="0" i="0" kern="1200">
          <a:solidFill>
            <a:srgbClr val="241C40"/>
          </a:solidFill>
          <a:latin typeface="+mn-lt"/>
          <a:ea typeface="+mn-ea"/>
          <a:cs typeface="+mn-cs"/>
        </a:defRPr>
      </a:lvl3pPr>
      <a:lvl4pPr marL="538163" indent="-131763" algn="l" defTabSz="914400" rtl="0" eaLnBrk="1" latinLnBrk="0" hangingPunct="1">
        <a:lnSpc>
          <a:spcPts val="2000"/>
        </a:lnSpc>
        <a:spcBef>
          <a:spcPts val="500"/>
        </a:spcBef>
        <a:buFont typeface="Arial" panose="020B0604020202020204" pitchFamily="34" charset="0"/>
        <a:buChar char="•"/>
        <a:tabLst/>
        <a:defRPr sz="1400" b="0" i="0" kern="1200">
          <a:solidFill>
            <a:srgbClr val="241C40"/>
          </a:solidFill>
          <a:latin typeface="+mn-lt"/>
          <a:ea typeface="+mn-ea"/>
          <a:cs typeface="+mn-cs"/>
        </a:defRPr>
      </a:lvl4pPr>
      <a:lvl5pPr marL="628650" indent="-90488" algn="l" defTabSz="914400" rtl="0" eaLnBrk="1" latinLnBrk="0" hangingPunct="1">
        <a:lnSpc>
          <a:spcPts val="2000"/>
        </a:lnSpc>
        <a:spcBef>
          <a:spcPts val="500"/>
        </a:spcBef>
        <a:buFont typeface="Arial" panose="020B0604020202020204" pitchFamily="34" charset="0"/>
        <a:buChar char="•"/>
        <a:tabLst/>
        <a:defRPr sz="1400" b="0" i="0" kern="1200">
          <a:solidFill>
            <a:srgbClr val="241C40"/>
          </a:solidFill>
          <a:latin typeface="+mn-lt"/>
          <a:ea typeface="+mn-ea"/>
          <a:cs typeface="+mn-cs"/>
        </a:defRPr>
      </a:lvl5pPr>
      <a:lvl6pPr marL="801688" indent="-80963" algn="l" defTabSz="914400" rtl="0" eaLnBrk="1" latinLnBrk="0" hangingPunct="1">
        <a:lnSpc>
          <a:spcPts val="2000"/>
        </a:lnSpc>
        <a:spcBef>
          <a:spcPts val="500"/>
        </a:spcBef>
        <a:buFont typeface="Arial" panose="020B0604020202020204" pitchFamily="34" charset="0"/>
        <a:buChar char="•"/>
        <a:tabLst/>
        <a:defRPr sz="1400" kern="1200">
          <a:solidFill>
            <a:srgbClr val="241C4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userDrawn="1">
          <p15:clr>
            <a:srgbClr val="F26B43"/>
          </p15:clr>
        </p15:guide>
        <p15:guide id="2" pos="3840" userDrawn="1">
          <p15:clr>
            <a:srgbClr val="F26B43"/>
          </p15:clr>
        </p15:guide>
        <p15:guide id="3" pos="2479" userDrawn="1">
          <p15:clr>
            <a:srgbClr val="F26B43"/>
          </p15:clr>
        </p15:guide>
        <p15:guide id="4" pos="2933" userDrawn="1">
          <p15:clr>
            <a:srgbClr val="F26B43"/>
          </p15:clr>
        </p15:guide>
        <p15:guide id="5" orient="horz" pos="3906" userDrawn="1">
          <p15:clr>
            <a:srgbClr val="F26B43"/>
          </p15:clr>
        </p15:guide>
        <p15:guide id="6" orient="horz" pos="2260" userDrawn="1">
          <p15:clr>
            <a:srgbClr val="F26B43"/>
          </p15:clr>
        </p15:guide>
        <p15:guide id="7"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a.org/reports/energy-efficiency-indicators-essentials-for-policy-making" TargetMode="External"/><Relationship Id="rId2" Type="http://schemas.openxmlformats.org/officeDocument/2006/relationships/hyperlink" Target="https://www.iea.org/reports/demand-side-data-and-energy-efficiency-indicators" TargetMode="External"/><Relationship Id="rId1" Type="http://schemas.openxmlformats.org/officeDocument/2006/relationships/slideLayout" Target="../slideLayouts/slideLayout38.xml"/><Relationship Id="rId4" Type="http://schemas.openxmlformats.org/officeDocument/2006/relationships/hyperlink" Target="https://www.odyssee-mure.eu/"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hyperlink" Target="https://www.motiva.fi/en/solutions/energy_use_in_finland/measuring_energy_efficiency/energy_efficiency_trends"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hyperlink" Target="https://www.motiva.fi/en/solutions/energy_use_in_finland/measuring_energy_efficiency/energy_efficiency_studies" TargetMode="Externa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2D31DA9-CB3D-5970-069B-8DFA88E74691}"/>
              </a:ext>
            </a:extLst>
          </p:cNvPr>
          <p:cNvSpPr>
            <a:spLocks noGrp="1"/>
          </p:cNvSpPr>
          <p:nvPr>
            <p:ph type="title"/>
          </p:nvPr>
        </p:nvSpPr>
        <p:spPr/>
        <p:txBody>
          <a:bodyPr>
            <a:normAutofit/>
          </a:bodyPr>
          <a:lstStyle/>
          <a:p>
            <a:r>
              <a:rPr lang="en-US" dirty="0"/>
              <a:t>Energy Efficiency Indicators</a:t>
            </a:r>
            <a:br>
              <a:rPr lang="en-US" dirty="0"/>
            </a:br>
            <a:endParaRPr lang="en-FI" dirty="0"/>
          </a:p>
        </p:txBody>
      </p:sp>
      <p:sp>
        <p:nvSpPr>
          <p:cNvPr id="4" name="Tekstin paikkamerkki 3">
            <a:extLst>
              <a:ext uri="{FF2B5EF4-FFF2-40B4-BE49-F238E27FC236}">
                <a16:creationId xmlns:a16="http://schemas.microsoft.com/office/drawing/2014/main" id="{403A6D65-DDAE-6C7B-CDB2-E2C535AA0252}"/>
              </a:ext>
            </a:extLst>
          </p:cNvPr>
          <p:cNvSpPr>
            <a:spLocks noGrp="1"/>
          </p:cNvSpPr>
          <p:nvPr>
            <p:ph type="body" sz="quarter" idx="4294967295"/>
          </p:nvPr>
        </p:nvSpPr>
        <p:spPr>
          <a:xfrm>
            <a:off x="5327650" y="4164013"/>
            <a:ext cx="6864350" cy="1344612"/>
          </a:xfrm>
        </p:spPr>
        <p:txBody>
          <a:bodyPr/>
          <a:lstStyle/>
          <a:p>
            <a:r>
              <a:rPr lang="en-US" dirty="0">
                <a:solidFill>
                  <a:schemeClr val="bg1"/>
                </a:solidFill>
              </a:rPr>
              <a:t>Norway, indicator workshop 29.8.2023</a:t>
            </a:r>
            <a:br>
              <a:rPr lang="en-US" dirty="0">
                <a:solidFill>
                  <a:schemeClr val="bg1"/>
                </a:solidFill>
              </a:rPr>
            </a:br>
            <a:r>
              <a:rPr lang="en-US" dirty="0">
                <a:solidFill>
                  <a:schemeClr val="bg1"/>
                </a:solidFill>
              </a:rPr>
              <a:t>Lea Gynther</a:t>
            </a:r>
            <a:br>
              <a:rPr lang="en-US" dirty="0">
                <a:solidFill>
                  <a:schemeClr val="bg1"/>
                </a:solidFill>
                <a:highlight>
                  <a:srgbClr val="BAD1BD"/>
                </a:highlight>
              </a:rPr>
            </a:br>
            <a:endParaRPr lang="en-FI" dirty="0">
              <a:solidFill>
                <a:schemeClr val="bg1"/>
              </a:solidFill>
              <a:highlight>
                <a:srgbClr val="BAD1BD"/>
              </a:highlight>
            </a:endParaRPr>
          </a:p>
        </p:txBody>
      </p:sp>
    </p:spTree>
    <p:extLst>
      <p:ext uri="{BB962C8B-B14F-4D97-AF65-F5344CB8AC3E}">
        <p14:creationId xmlns:p14="http://schemas.microsoft.com/office/powerpoint/2010/main" val="258945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3E7548-0830-C378-6C62-179B23FB47B5}"/>
              </a:ext>
            </a:extLst>
          </p:cNvPr>
          <p:cNvSpPr>
            <a:spLocks noGrp="1"/>
          </p:cNvSpPr>
          <p:nvPr>
            <p:ph type="title"/>
          </p:nvPr>
        </p:nvSpPr>
        <p:spPr/>
        <p:txBody>
          <a:bodyPr/>
          <a:lstStyle/>
          <a:p>
            <a:r>
              <a:rPr lang="en-US" dirty="0"/>
              <a:t>What Makes a Good Indictor?</a:t>
            </a:r>
            <a:endParaRPr lang="en-FI" dirty="0"/>
          </a:p>
        </p:txBody>
      </p:sp>
      <p:sp>
        <p:nvSpPr>
          <p:cNvPr id="4" name="Content Placeholder 3">
            <a:extLst>
              <a:ext uri="{FF2B5EF4-FFF2-40B4-BE49-F238E27FC236}">
                <a16:creationId xmlns:a16="http://schemas.microsoft.com/office/drawing/2014/main" id="{DEFD30AA-262F-DFAD-0EC1-6290348A1AF2}"/>
              </a:ext>
            </a:extLst>
          </p:cNvPr>
          <p:cNvSpPr>
            <a:spLocks noGrp="1"/>
          </p:cNvSpPr>
          <p:nvPr>
            <p:ph idx="1"/>
          </p:nvPr>
        </p:nvSpPr>
        <p:spPr>
          <a:xfrm>
            <a:off x="4437993" y="1825625"/>
            <a:ext cx="7309358" cy="4300855"/>
          </a:xfrm>
        </p:spPr>
        <p:txBody>
          <a:bodyPr>
            <a:normAutofit/>
          </a:bodyPr>
          <a:lstStyle/>
          <a:p>
            <a:r>
              <a:rPr lang="en-US" dirty="0"/>
              <a:t>It should be ensured that the indicators actually measure either energy efficiency or monitor drivers for energy efficiency, not something else like productivity. </a:t>
            </a:r>
          </a:p>
          <a:p>
            <a:pPr lvl="1"/>
            <a:r>
              <a:rPr lang="en-US" dirty="0"/>
              <a:t>Preferably energy efficiency indicators measuring input of energy per some kind of output, e.g. energy per </a:t>
            </a:r>
            <a:r>
              <a:rPr lang="en-US" dirty="0" err="1"/>
              <a:t>tonne</a:t>
            </a:r>
            <a:r>
              <a:rPr lang="en-US" dirty="0"/>
              <a:t> of product or per heated floor area in occupied dwellings.</a:t>
            </a:r>
          </a:p>
          <a:p>
            <a:r>
              <a:rPr lang="en-US" dirty="0"/>
              <a:t>Good data quality (reliability of data, no data breaks, no changes in definitions over time etc.). </a:t>
            </a:r>
          </a:p>
          <a:p>
            <a:r>
              <a:rPr lang="en-US" dirty="0"/>
              <a:t>System boundaries should be considered. </a:t>
            </a:r>
          </a:p>
          <a:p>
            <a:pPr lvl="1"/>
            <a:r>
              <a:rPr lang="en-US" dirty="0"/>
              <a:t>Are you “exporting” a lot of energy inputs embedded in the product (e.g. in pulp) but another country re-processes it into higher value products (e.g. glossy paper) </a:t>
            </a:r>
          </a:p>
          <a:p>
            <a:pPr lvl="1"/>
            <a:r>
              <a:rPr lang="en-US" dirty="0"/>
              <a:t>Do the sub-systems remain the same within the system boundary over time? </a:t>
            </a:r>
            <a:endParaRPr lang="en-FI" dirty="0"/>
          </a:p>
        </p:txBody>
      </p:sp>
    </p:spTree>
    <p:extLst>
      <p:ext uri="{BB962C8B-B14F-4D97-AF65-F5344CB8AC3E}">
        <p14:creationId xmlns:p14="http://schemas.microsoft.com/office/powerpoint/2010/main" val="267711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rushed plastic water bottle">
            <a:extLst>
              <a:ext uri="{FF2B5EF4-FFF2-40B4-BE49-F238E27FC236}">
                <a16:creationId xmlns:a16="http://schemas.microsoft.com/office/drawing/2014/main" id="{A51A73CF-D213-A8B5-D20C-46F6020F1DEE}"/>
              </a:ext>
            </a:extLst>
          </p:cNvPr>
          <p:cNvPicPr>
            <a:picLocks noGrp="1" noChangeAspect="1"/>
          </p:cNvPicPr>
          <p:nvPr>
            <p:ph sz="quarter" idx="10"/>
          </p:nvPr>
        </p:nvPicPr>
        <p:blipFill rotWithShape="1">
          <a:blip r:embed="rId3"/>
          <a:srcRect l="32090" r="25014" b="-2"/>
          <a:stretch/>
        </p:blipFill>
        <p:spPr>
          <a:xfrm>
            <a:off x="20" y="10"/>
            <a:ext cx="3935393" cy="6857990"/>
          </a:xfrm>
          <a:noFill/>
        </p:spPr>
      </p:pic>
      <p:sp>
        <p:nvSpPr>
          <p:cNvPr id="20" name="Title 2">
            <a:extLst>
              <a:ext uri="{FF2B5EF4-FFF2-40B4-BE49-F238E27FC236}">
                <a16:creationId xmlns:a16="http://schemas.microsoft.com/office/drawing/2014/main" id="{CD9FE436-BA23-C2D0-B08E-180ED6073835}"/>
              </a:ext>
            </a:extLst>
          </p:cNvPr>
          <p:cNvSpPr>
            <a:spLocks noGrp="1"/>
          </p:cNvSpPr>
          <p:nvPr>
            <p:ph type="title"/>
          </p:nvPr>
        </p:nvSpPr>
        <p:spPr>
          <a:xfrm>
            <a:off x="4656138" y="365125"/>
            <a:ext cx="7091213" cy="1325563"/>
          </a:xfrm>
        </p:spPr>
        <p:txBody>
          <a:bodyPr/>
          <a:lstStyle/>
          <a:p>
            <a:r>
              <a:rPr lang="en-US" dirty="0"/>
              <a:t>Problematic Indicators</a:t>
            </a:r>
          </a:p>
        </p:txBody>
      </p:sp>
      <p:sp>
        <p:nvSpPr>
          <p:cNvPr id="22" name="Content Placeholder 3">
            <a:extLst>
              <a:ext uri="{FF2B5EF4-FFF2-40B4-BE49-F238E27FC236}">
                <a16:creationId xmlns:a16="http://schemas.microsoft.com/office/drawing/2014/main" id="{E2CCDD86-8794-3E30-A3B0-8D55A54B2FC1}"/>
              </a:ext>
            </a:extLst>
          </p:cNvPr>
          <p:cNvSpPr>
            <a:spLocks noGrp="1"/>
          </p:cNvSpPr>
          <p:nvPr>
            <p:ph idx="1"/>
          </p:nvPr>
        </p:nvSpPr>
        <p:spPr>
          <a:xfrm>
            <a:off x="4656138" y="1615440"/>
            <a:ext cx="7352982" cy="4757753"/>
          </a:xfrm>
        </p:spPr>
        <p:txBody>
          <a:bodyPr>
            <a:normAutofit/>
          </a:bodyPr>
          <a:lstStyle/>
          <a:p>
            <a:r>
              <a:rPr lang="en-US" dirty="0"/>
              <a:t>Energy intensity (energy per value added): Does not monitor energy efficiency but rather productivity etc. Also energy per production index is at least partly related to economic considerations, not only to physical production. </a:t>
            </a:r>
          </a:p>
          <a:p>
            <a:r>
              <a:rPr lang="en-US" dirty="0"/>
              <a:t>Energy consumption per employee: No clear link exists between these two and pursuit for cost-effectiveness in businesses drives the indicator upwards.</a:t>
            </a:r>
          </a:p>
          <a:p>
            <a:r>
              <a:rPr lang="en-US" dirty="0"/>
              <a:t>Specific electricity consumption (e.g. per floor area or product volume): Electricity consumption is growing as society electrifies (stronger focus on emission reductions) or heat pumps are used to capture waste heat (in whose energy balance </a:t>
            </a:r>
            <a:r>
              <a:rPr lang="en-US"/>
              <a:t>are they?).</a:t>
            </a:r>
            <a:endParaRPr lang="en-US" dirty="0"/>
          </a:p>
          <a:p>
            <a:r>
              <a:rPr lang="en-US" dirty="0"/>
              <a:t>Indicators should not necessarily be applied in the same way for all installation sizes (e.g. in the commercial sector specific consumption should be calculated separately for different size categories).</a:t>
            </a:r>
          </a:p>
          <a:p>
            <a:endParaRPr lang="en-US" dirty="0"/>
          </a:p>
        </p:txBody>
      </p:sp>
      <p:sp>
        <p:nvSpPr>
          <p:cNvPr id="2" name="Date Placeholder 1">
            <a:extLst>
              <a:ext uri="{FF2B5EF4-FFF2-40B4-BE49-F238E27FC236}">
                <a16:creationId xmlns:a16="http://schemas.microsoft.com/office/drawing/2014/main" id="{DD00ED01-0B49-A3E1-EBD8-8225FD69A640}"/>
              </a:ext>
            </a:extLst>
          </p:cNvPr>
          <p:cNvSpPr>
            <a:spLocks noGrp="1"/>
          </p:cNvSpPr>
          <p:nvPr>
            <p:ph type="dt" sz="half" idx="2"/>
          </p:nvPr>
        </p:nvSpPr>
        <p:spPr>
          <a:xfrm>
            <a:off x="1453104" y="6373193"/>
            <a:ext cx="1129497" cy="365125"/>
          </a:xfrm>
        </p:spPr>
        <p:txBody>
          <a:bodyPr>
            <a:normAutofit/>
          </a:bodyPr>
          <a:lstStyle/>
          <a:p>
            <a:pPr>
              <a:spcAft>
                <a:spcPts val="600"/>
              </a:spcAft>
            </a:pPr>
            <a:r>
              <a:rPr lang="en-FI"/>
              <a:t>29.8.2023</a:t>
            </a:r>
          </a:p>
        </p:txBody>
      </p:sp>
    </p:spTree>
    <p:extLst>
      <p:ext uri="{BB962C8B-B14F-4D97-AF65-F5344CB8AC3E}">
        <p14:creationId xmlns:p14="http://schemas.microsoft.com/office/powerpoint/2010/main" val="362042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360DD5-76AF-9BAC-C468-5DE778984C78}"/>
              </a:ext>
            </a:extLst>
          </p:cNvPr>
          <p:cNvSpPr>
            <a:spLocks noGrp="1"/>
          </p:cNvSpPr>
          <p:nvPr>
            <p:ph type="title"/>
          </p:nvPr>
        </p:nvSpPr>
        <p:spPr/>
        <p:txBody>
          <a:bodyPr/>
          <a:lstStyle/>
          <a:p>
            <a:r>
              <a:rPr lang="en-US" dirty="0"/>
              <a:t>Metal Industry Indicators, Finland</a:t>
            </a:r>
            <a:endParaRPr lang="en-FI" dirty="0"/>
          </a:p>
        </p:txBody>
      </p:sp>
      <p:sp>
        <p:nvSpPr>
          <p:cNvPr id="5" name="Date Placeholder 4">
            <a:extLst>
              <a:ext uri="{FF2B5EF4-FFF2-40B4-BE49-F238E27FC236}">
                <a16:creationId xmlns:a16="http://schemas.microsoft.com/office/drawing/2014/main" id="{FD6D1E9D-60B0-8C9D-69B7-5C4DC4D23154}"/>
              </a:ext>
            </a:extLst>
          </p:cNvPr>
          <p:cNvSpPr>
            <a:spLocks noGrp="1"/>
          </p:cNvSpPr>
          <p:nvPr>
            <p:ph type="dt" sz="half" idx="2"/>
          </p:nvPr>
        </p:nvSpPr>
        <p:spPr/>
        <p:txBody>
          <a:bodyPr/>
          <a:lstStyle/>
          <a:p>
            <a:r>
              <a:rPr lang="en-FI"/>
              <a:t>29.8.2023</a:t>
            </a:r>
          </a:p>
        </p:txBody>
      </p:sp>
      <p:pic>
        <p:nvPicPr>
          <p:cNvPr id="14" name="Picture 13">
            <a:extLst>
              <a:ext uri="{FF2B5EF4-FFF2-40B4-BE49-F238E27FC236}">
                <a16:creationId xmlns:a16="http://schemas.microsoft.com/office/drawing/2014/main" id="{EB087957-19F1-BD63-1F16-BD1F25DF2CD1}"/>
              </a:ext>
            </a:extLst>
          </p:cNvPr>
          <p:cNvPicPr>
            <a:picLocks noChangeAspect="1"/>
          </p:cNvPicPr>
          <p:nvPr/>
        </p:nvPicPr>
        <p:blipFill>
          <a:blip r:embed="rId2"/>
          <a:stretch>
            <a:fillRect/>
          </a:stretch>
        </p:blipFill>
        <p:spPr>
          <a:xfrm>
            <a:off x="242880" y="1690688"/>
            <a:ext cx="5481026" cy="3340851"/>
          </a:xfrm>
          <a:prstGeom prst="rect">
            <a:avLst/>
          </a:prstGeom>
        </p:spPr>
      </p:pic>
      <p:pic>
        <p:nvPicPr>
          <p:cNvPr id="18" name="Picture 17">
            <a:extLst>
              <a:ext uri="{FF2B5EF4-FFF2-40B4-BE49-F238E27FC236}">
                <a16:creationId xmlns:a16="http://schemas.microsoft.com/office/drawing/2014/main" id="{07046CF9-2793-7AAE-9070-4C92CDA125C5}"/>
              </a:ext>
            </a:extLst>
          </p:cNvPr>
          <p:cNvPicPr>
            <a:picLocks noChangeAspect="1"/>
          </p:cNvPicPr>
          <p:nvPr/>
        </p:nvPicPr>
        <p:blipFill>
          <a:blip r:embed="rId3"/>
          <a:stretch>
            <a:fillRect/>
          </a:stretch>
        </p:blipFill>
        <p:spPr>
          <a:xfrm>
            <a:off x="5723906" y="2489200"/>
            <a:ext cx="6372109" cy="3883993"/>
          </a:xfrm>
          <a:prstGeom prst="rect">
            <a:avLst/>
          </a:prstGeom>
        </p:spPr>
      </p:pic>
      <p:sp>
        <p:nvSpPr>
          <p:cNvPr id="2" name="Speech Bubble: Rectangle with Corners Rounded 1">
            <a:extLst>
              <a:ext uri="{FF2B5EF4-FFF2-40B4-BE49-F238E27FC236}">
                <a16:creationId xmlns:a16="http://schemas.microsoft.com/office/drawing/2014/main" id="{8D55A469-808F-BA46-A644-5128FC11DFCA}"/>
              </a:ext>
            </a:extLst>
          </p:cNvPr>
          <p:cNvSpPr/>
          <p:nvPr/>
        </p:nvSpPr>
        <p:spPr>
          <a:xfrm>
            <a:off x="3403600" y="5415280"/>
            <a:ext cx="2062480" cy="9418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Note: Figures have partly different definitions.</a:t>
            </a:r>
            <a:endParaRPr lang="en-FI" sz="1600" dirty="0"/>
          </a:p>
        </p:txBody>
      </p:sp>
    </p:spTree>
    <p:extLst>
      <p:ext uri="{BB962C8B-B14F-4D97-AF65-F5344CB8AC3E}">
        <p14:creationId xmlns:p14="http://schemas.microsoft.com/office/powerpoint/2010/main" val="337623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hand pointing at a touch screen device&#10;&#10;Description automatically generated">
            <a:extLst>
              <a:ext uri="{FF2B5EF4-FFF2-40B4-BE49-F238E27FC236}">
                <a16:creationId xmlns:a16="http://schemas.microsoft.com/office/drawing/2014/main" id="{0E3CC4FD-C41A-70D5-997F-25B006CD4671}"/>
              </a:ext>
            </a:extLst>
          </p:cNvPr>
          <p:cNvPicPr>
            <a:picLocks noGrp="1" noChangeAspect="1"/>
          </p:cNvPicPr>
          <p:nvPr>
            <p:ph sz="quarter" idx="10"/>
          </p:nvPr>
        </p:nvPicPr>
        <p:blipFill rotWithShape="1">
          <a:blip r:embed="rId2"/>
          <a:srcRect l="6904" r="19995"/>
          <a:stretch/>
        </p:blipFill>
        <p:spPr>
          <a:xfrm>
            <a:off x="20" y="10"/>
            <a:ext cx="3935393" cy="6857990"/>
          </a:xfrm>
          <a:noFill/>
        </p:spPr>
      </p:pic>
      <p:sp>
        <p:nvSpPr>
          <p:cNvPr id="3" name="Title 2">
            <a:extLst>
              <a:ext uri="{FF2B5EF4-FFF2-40B4-BE49-F238E27FC236}">
                <a16:creationId xmlns:a16="http://schemas.microsoft.com/office/drawing/2014/main" id="{3EB461C0-3D2B-70D2-9DF0-851E491B16EF}"/>
              </a:ext>
            </a:extLst>
          </p:cNvPr>
          <p:cNvSpPr>
            <a:spLocks noGrp="1"/>
          </p:cNvSpPr>
          <p:nvPr>
            <p:ph type="title"/>
          </p:nvPr>
        </p:nvSpPr>
        <p:spPr>
          <a:xfrm>
            <a:off x="4656138" y="365125"/>
            <a:ext cx="7091213" cy="1325563"/>
          </a:xfrm>
        </p:spPr>
        <p:txBody>
          <a:bodyPr anchor="ctr">
            <a:normAutofit/>
          </a:bodyPr>
          <a:lstStyle/>
          <a:p>
            <a:r>
              <a:rPr lang="en-US" dirty="0"/>
              <a:t>Questionable Use of Indicators</a:t>
            </a:r>
            <a:endParaRPr lang="en-FI" dirty="0"/>
          </a:p>
        </p:txBody>
      </p:sp>
      <p:sp>
        <p:nvSpPr>
          <p:cNvPr id="12" name="Content Placeholder 3">
            <a:extLst>
              <a:ext uri="{FF2B5EF4-FFF2-40B4-BE49-F238E27FC236}">
                <a16:creationId xmlns:a16="http://schemas.microsoft.com/office/drawing/2014/main" id="{4C03F43C-9DB1-97D1-D789-F32EC17CF6E3}"/>
              </a:ext>
            </a:extLst>
          </p:cNvPr>
          <p:cNvSpPr>
            <a:spLocks noGrp="1"/>
          </p:cNvSpPr>
          <p:nvPr>
            <p:ph idx="1"/>
          </p:nvPr>
        </p:nvSpPr>
        <p:spPr>
          <a:xfrm>
            <a:off x="4656138" y="1825625"/>
            <a:ext cx="7091213" cy="4375150"/>
          </a:xfrm>
        </p:spPr>
        <p:txBody>
          <a:bodyPr/>
          <a:lstStyle/>
          <a:p>
            <a:r>
              <a:rPr lang="en-US" dirty="0"/>
              <a:t>Indicators are at their best in monitoring progress within one country. Finding good indicators for country comparisons is difficult (normalization needs, challenging analytical boundaries, data quality issues).</a:t>
            </a:r>
          </a:p>
          <a:p>
            <a:r>
              <a:rPr lang="en-US" dirty="0"/>
              <a:t>Highly aggregated indicators:</a:t>
            </a:r>
          </a:p>
          <a:p>
            <a:pPr marL="285750" indent="-285750">
              <a:buFont typeface="Lucida Sans" panose="020B0602030504020204" pitchFamily="34" charset="0"/>
              <a:buChar char="+"/>
            </a:pPr>
            <a:r>
              <a:rPr lang="en-US" dirty="0"/>
              <a:t>Availability of data (usually based on basic statistics)</a:t>
            </a:r>
          </a:p>
          <a:p>
            <a:pPr marL="285750" indent="-285750">
              <a:buFont typeface="Lucida Sans" panose="020B0602030504020204" pitchFamily="34" charset="0"/>
              <a:buChar char="-"/>
            </a:pPr>
            <a:r>
              <a:rPr lang="en-US" dirty="0"/>
              <a:t>Omit important considerations such as industry structure (outsourcing of sub-processes), production methods (e.g. electric or oxygen steelmaking), raw materials used (virgin/recycled), product mix (bulk/specialized), operation conditions etc.</a:t>
            </a:r>
            <a:endParaRPr lang="en-US" dirty="0">
              <a:highlight>
                <a:srgbClr val="FFFF00"/>
              </a:highlight>
            </a:endParaRPr>
          </a:p>
        </p:txBody>
      </p:sp>
      <p:sp>
        <p:nvSpPr>
          <p:cNvPr id="5" name="Date Placeholder 4">
            <a:extLst>
              <a:ext uri="{FF2B5EF4-FFF2-40B4-BE49-F238E27FC236}">
                <a16:creationId xmlns:a16="http://schemas.microsoft.com/office/drawing/2014/main" id="{38197ACC-AD07-DF1B-E6D6-8812734EA6BD}"/>
              </a:ext>
            </a:extLst>
          </p:cNvPr>
          <p:cNvSpPr>
            <a:spLocks noGrp="1"/>
          </p:cNvSpPr>
          <p:nvPr>
            <p:ph type="dt" sz="half" idx="2"/>
          </p:nvPr>
        </p:nvSpPr>
        <p:spPr>
          <a:xfrm>
            <a:off x="1453104" y="6373193"/>
            <a:ext cx="1129497" cy="365125"/>
          </a:xfrm>
        </p:spPr>
        <p:txBody>
          <a:bodyPr>
            <a:normAutofit/>
          </a:bodyPr>
          <a:lstStyle/>
          <a:p>
            <a:pPr>
              <a:spcAft>
                <a:spcPts val="600"/>
              </a:spcAft>
            </a:pPr>
            <a:r>
              <a:rPr lang="en-FI"/>
              <a:t>29.8.2023</a:t>
            </a:r>
          </a:p>
        </p:txBody>
      </p:sp>
    </p:spTree>
    <p:extLst>
      <p:ext uri="{BB962C8B-B14F-4D97-AF65-F5344CB8AC3E}">
        <p14:creationId xmlns:p14="http://schemas.microsoft.com/office/powerpoint/2010/main" val="143021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50BFC8C9-D8AF-E819-8F0B-77E7A9788E19}"/>
              </a:ext>
            </a:extLst>
          </p:cNvPr>
          <p:cNvSpPr>
            <a:spLocks noGrp="1"/>
          </p:cNvSpPr>
          <p:nvPr>
            <p:ph type="dt" sz="half" idx="10"/>
          </p:nvPr>
        </p:nvSpPr>
        <p:spPr/>
        <p:txBody>
          <a:bodyPr/>
          <a:lstStyle/>
          <a:p>
            <a:r>
              <a:rPr lang="en-FI"/>
              <a:t>29.8.2023</a:t>
            </a:r>
          </a:p>
        </p:txBody>
      </p:sp>
      <p:pic>
        <p:nvPicPr>
          <p:cNvPr id="6" name="Picture 5">
            <a:extLst>
              <a:ext uri="{FF2B5EF4-FFF2-40B4-BE49-F238E27FC236}">
                <a16:creationId xmlns:a16="http://schemas.microsoft.com/office/drawing/2014/main" id="{62CAB8B8-D713-23D8-04F5-675F4719DAF5}"/>
              </a:ext>
            </a:extLst>
          </p:cNvPr>
          <p:cNvPicPr>
            <a:picLocks noChangeAspect="1"/>
          </p:cNvPicPr>
          <p:nvPr/>
        </p:nvPicPr>
        <p:blipFill>
          <a:blip r:embed="rId2"/>
          <a:stretch>
            <a:fillRect/>
          </a:stretch>
        </p:blipFill>
        <p:spPr>
          <a:xfrm>
            <a:off x="595233" y="119682"/>
            <a:ext cx="9818767" cy="6622149"/>
          </a:xfrm>
          <a:prstGeom prst="rect">
            <a:avLst/>
          </a:prstGeom>
        </p:spPr>
      </p:pic>
      <p:sp>
        <p:nvSpPr>
          <p:cNvPr id="7" name="TextBox 6">
            <a:extLst>
              <a:ext uri="{FF2B5EF4-FFF2-40B4-BE49-F238E27FC236}">
                <a16:creationId xmlns:a16="http://schemas.microsoft.com/office/drawing/2014/main" id="{3258B753-0776-8365-B436-5CB43BDCD7DF}"/>
              </a:ext>
            </a:extLst>
          </p:cNvPr>
          <p:cNvSpPr txBox="1"/>
          <p:nvPr/>
        </p:nvSpPr>
        <p:spPr>
          <a:xfrm>
            <a:off x="7548880" y="4185920"/>
            <a:ext cx="3722494" cy="1581908"/>
          </a:xfrm>
          <a:prstGeom prst="rect">
            <a:avLst/>
          </a:prstGeom>
          <a:solidFill>
            <a:srgbClr val="EDBAB5"/>
          </a:solidFill>
        </p:spPr>
        <p:txBody>
          <a:bodyPr wrap="none" rtlCol="0">
            <a:spAutoFit/>
          </a:bodyPr>
          <a:lstStyle/>
          <a:p>
            <a:pPr algn="l">
              <a:lnSpc>
                <a:spcPct val="120000"/>
              </a:lnSpc>
            </a:pPr>
            <a:r>
              <a:rPr lang="en-US" dirty="0">
                <a:latin typeface="Lucida Sans" panose="020B0602030504020204" pitchFamily="34" charset="77"/>
              </a:rPr>
              <a:t>Odyssee-</a:t>
            </a:r>
            <a:r>
              <a:rPr lang="en-US" dirty="0" err="1">
                <a:latin typeface="Lucida Sans" panose="020B0602030504020204" pitchFamily="34" charset="77"/>
              </a:rPr>
              <a:t>Mure</a:t>
            </a:r>
            <a:r>
              <a:rPr lang="en-US" dirty="0">
                <a:latin typeface="Lucida Sans" panose="020B0602030504020204" pitchFamily="34" charset="77"/>
              </a:rPr>
              <a:t> Scoreboard</a:t>
            </a:r>
          </a:p>
          <a:p>
            <a:pPr algn="l">
              <a:lnSpc>
                <a:spcPct val="120000"/>
              </a:lnSpc>
            </a:pPr>
            <a:r>
              <a:rPr lang="en-US" dirty="0">
                <a:latin typeface="Lucida Sans" panose="020B0602030504020204" pitchFamily="34" charset="77"/>
              </a:rPr>
              <a:t>Industry: Energy efficiency level</a:t>
            </a:r>
          </a:p>
          <a:p>
            <a:pPr algn="l">
              <a:lnSpc>
                <a:spcPct val="120000"/>
              </a:lnSpc>
            </a:pPr>
            <a:r>
              <a:rPr lang="en-US" dirty="0">
                <a:latin typeface="Lucida Sans" panose="020B0602030504020204" pitchFamily="34" charset="77"/>
              </a:rPr>
              <a:t>(</a:t>
            </a:r>
            <a:r>
              <a:rPr lang="en-US" sz="1400" dirty="0">
                <a:latin typeface="Lucida Sans" panose="020B0602030504020204" pitchFamily="34" charset="77"/>
              </a:rPr>
              <a:t>calculated relating consumption to </a:t>
            </a:r>
          </a:p>
          <a:p>
            <a:pPr algn="l">
              <a:lnSpc>
                <a:spcPct val="120000"/>
              </a:lnSpc>
            </a:pPr>
            <a:r>
              <a:rPr lang="en-US" sz="1400" dirty="0">
                <a:latin typeface="Lucida Sans" panose="020B0602030504020204" pitchFamily="34" charset="77"/>
              </a:rPr>
              <a:t>value added except physical quantity</a:t>
            </a:r>
          </a:p>
          <a:p>
            <a:pPr algn="l">
              <a:lnSpc>
                <a:spcPct val="120000"/>
              </a:lnSpc>
            </a:pPr>
            <a:r>
              <a:rPr lang="en-US" sz="1400" dirty="0">
                <a:latin typeface="Lucida Sans" panose="020B0602030504020204" pitchFamily="34" charset="77"/>
              </a:rPr>
              <a:t>for </a:t>
            </a:r>
            <a:r>
              <a:rPr lang="en-US" sz="1400" dirty="0" err="1">
                <a:latin typeface="Lucida Sans" panose="020B0602030504020204" pitchFamily="34" charset="77"/>
              </a:rPr>
              <a:t>pulp&amp;paper</a:t>
            </a:r>
            <a:r>
              <a:rPr lang="en-US" sz="1400" dirty="0">
                <a:latin typeface="Lucida Sans" panose="020B0602030504020204" pitchFamily="34" charset="77"/>
              </a:rPr>
              <a:t> in Finland and Sweden) </a:t>
            </a:r>
            <a:endParaRPr lang="en-FI" sz="1400" dirty="0">
              <a:latin typeface="Lucida Sans" panose="020B0602030504020204" pitchFamily="34" charset="77"/>
            </a:endParaRPr>
          </a:p>
        </p:txBody>
      </p:sp>
      <p:sp>
        <p:nvSpPr>
          <p:cNvPr id="12" name="Arrow: Left 11">
            <a:extLst>
              <a:ext uri="{FF2B5EF4-FFF2-40B4-BE49-F238E27FC236}">
                <a16:creationId xmlns:a16="http://schemas.microsoft.com/office/drawing/2014/main" id="{48F63D05-F55B-68D7-7EAA-21EDDAF31B1E}"/>
              </a:ext>
            </a:extLst>
          </p:cNvPr>
          <p:cNvSpPr/>
          <p:nvPr/>
        </p:nvSpPr>
        <p:spPr>
          <a:xfrm>
            <a:off x="1290320" y="6096000"/>
            <a:ext cx="325120" cy="45719"/>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solidFill>
                <a:srgbClr val="FF0000"/>
              </a:solidFill>
            </a:endParaRPr>
          </a:p>
        </p:txBody>
      </p:sp>
      <p:sp>
        <p:nvSpPr>
          <p:cNvPr id="13" name="Arrow: Left 12">
            <a:extLst>
              <a:ext uri="{FF2B5EF4-FFF2-40B4-BE49-F238E27FC236}">
                <a16:creationId xmlns:a16="http://schemas.microsoft.com/office/drawing/2014/main" id="{4BB5B322-D05B-A220-4120-B5DD4F34F169}"/>
              </a:ext>
            </a:extLst>
          </p:cNvPr>
          <p:cNvSpPr/>
          <p:nvPr/>
        </p:nvSpPr>
        <p:spPr>
          <a:xfrm>
            <a:off x="1290320" y="6323961"/>
            <a:ext cx="325120" cy="45719"/>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lowchart: Sequential Access Storage 13">
            <a:extLst>
              <a:ext uri="{FF2B5EF4-FFF2-40B4-BE49-F238E27FC236}">
                <a16:creationId xmlns:a16="http://schemas.microsoft.com/office/drawing/2014/main" id="{18DAD995-190B-99F2-4FD0-11EBB146BB7E}"/>
              </a:ext>
            </a:extLst>
          </p:cNvPr>
          <p:cNvSpPr/>
          <p:nvPr/>
        </p:nvSpPr>
        <p:spPr>
          <a:xfrm>
            <a:off x="2194560" y="5852160"/>
            <a:ext cx="1355202" cy="75184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Really?</a:t>
            </a:r>
            <a:endParaRPr lang="en-FI" dirty="0"/>
          </a:p>
        </p:txBody>
      </p:sp>
    </p:spTree>
    <p:extLst>
      <p:ext uri="{BB962C8B-B14F-4D97-AF65-F5344CB8AC3E}">
        <p14:creationId xmlns:p14="http://schemas.microsoft.com/office/powerpoint/2010/main" val="342599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93B90-33B1-B83C-62B6-AF23891A90E1}"/>
              </a:ext>
            </a:extLst>
          </p:cNvPr>
          <p:cNvSpPr>
            <a:spLocks noGrp="1"/>
          </p:cNvSpPr>
          <p:nvPr>
            <p:ph type="dt" sz="half" idx="2"/>
          </p:nvPr>
        </p:nvSpPr>
        <p:spPr/>
        <p:txBody>
          <a:bodyPr/>
          <a:lstStyle/>
          <a:p>
            <a:r>
              <a:rPr lang="en-FI"/>
              <a:t>29.8.2023</a:t>
            </a:r>
          </a:p>
        </p:txBody>
      </p:sp>
      <p:sp>
        <p:nvSpPr>
          <p:cNvPr id="7" name="Title 6">
            <a:extLst>
              <a:ext uri="{FF2B5EF4-FFF2-40B4-BE49-F238E27FC236}">
                <a16:creationId xmlns:a16="http://schemas.microsoft.com/office/drawing/2014/main" id="{D5825F3B-7BDC-4484-E7A6-C137801B60BE}"/>
              </a:ext>
            </a:extLst>
          </p:cNvPr>
          <p:cNvSpPr>
            <a:spLocks noGrp="1"/>
          </p:cNvSpPr>
          <p:nvPr>
            <p:ph type="title"/>
          </p:nvPr>
        </p:nvSpPr>
        <p:spPr/>
        <p:txBody>
          <a:bodyPr/>
          <a:lstStyle/>
          <a:p>
            <a:r>
              <a:rPr lang="en-US" dirty="0"/>
              <a:t>Other Methodological Considerations</a:t>
            </a:r>
            <a:endParaRPr lang="en-FI" dirty="0"/>
          </a:p>
        </p:txBody>
      </p:sp>
      <p:sp>
        <p:nvSpPr>
          <p:cNvPr id="8" name="Content Placeholder 7">
            <a:extLst>
              <a:ext uri="{FF2B5EF4-FFF2-40B4-BE49-F238E27FC236}">
                <a16:creationId xmlns:a16="http://schemas.microsoft.com/office/drawing/2014/main" id="{2D50DAF9-967F-3F0C-A40B-B4845A65A19C}"/>
              </a:ext>
            </a:extLst>
          </p:cNvPr>
          <p:cNvSpPr>
            <a:spLocks noGrp="1"/>
          </p:cNvSpPr>
          <p:nvPr>
            <p:ph idx="1"/>
          </p:nvPr>
        </p:nvSpPr>
        <p:spPr/>
        <p:txBody>
          <a:bodyPr/>
          <a:lstStyle/>
          <a:p>
            <a:r>
              <a:rPr lang="en-US" dirty="0"/>
              <a:t>Climate change corrections:</a:t>
            </a:r>
            <a:endParaRPr lang="en-US" sz="2000" dirty="0"/>
          </a:p>
          <a:p>
            <a:pPr marL="285750" indent="-285750">
              <a:buFont typeface="Arial" panose="020B0604020202020204" pitchFamily="34" charset="0"/>
              <a:buChar char="•"/>
            </a:pPr>
            <a:r>
              <a:rPr lang="en-US" sz="2000" dirty="0"/>
              <a:t>N</a:t>
            </a:r>
            <a:r>
              <a:rPr lang="en-US" dirty="0"/>
              <a:t>ational HDD vs. Eurostat data</a:t>
            </a:r>
          </a:p>
          <a:p>
            <a:pPr marL="285750" indent="-285750">
              <a:buFont typeface="Arial" panose="020B0604020202020204" pitchFamily="34" charset="0"/>
              <a:buChar char="•"/>
            </a:pPr>
            <a:r>
              <a:rPr lang="en-US" dirty="0"/>
              <a:t>HDD does not correct weather variations perfectly in “extreme” years   </a:t>
            </a:r>
          </a:p>
          <a:p>
            <a:r>
              <a:rPr lang="en-US" dirty="0"/>
              <a:t>Other valid sustainability considerations may affect energy consumption and energy efficiency, such as aim to use raw materials efficiently and to reduce generation of waste. </a:t>
            </a:r>
            <a:endParaRPr lang="en-FI" dirty="0"/>
          </a:p>
          <a:p>
            <a:r>
              <a:rPr lang="en-US" dirty="0"/>
              <a:t>Decomposition is a potentially interesting tool for monitoring the reasons behind observed changes in energy consumption. However, attention should be paid, e.g., to the indicators used and coherent datasets. Results published by different institutions vary even when same input data is used. </a:t>
            </a:r>
          </a:p>
        </p:txBody>
      </p:sp>
    </p:spTree>
    <p:extLst>
      <p:ext uri="{BB962C8B-B14F-4D97-AF65-F5344CB8AC3E}">
        <p14:creationId xmlns:p14="http://schemas.microsoft.com/office/powerpoint/2010/main" val="409805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9DB42-1756-8B20-B705-18EC438B08DB}"/>
              </a:ext>
            </a:extLst>
          </p:cNvPr>
          <p:cNvSpPr>
            <a:spLocks noGrp="1"/>
          </p:cNvSpPr>
          <p:nvPr>
            <p:ph type="title"/>
          </p:nvPr>
        </p:nvSpPr>
        <p:spPr/>
        <p:txBody>
          <a:bodyPr/>
          <a:lstStyle/>
          <a:p>
            <a:r>
              <a:rPr lang="en-US" dirty="0"/>
              <a:t>ODYSSEE Decomposition, Industry, Norway</a:t>
            </a:r>
            <a:endParaRPr lang="en-FI" dirty="0"/>
          </a:p>
        </p:txBody>
      </p:sp>
      <p:sp>
        <p:nvSpPr>
          <p:cNvPr id="6" name="Content Placeholder 5">
            <a:extLst>
              <a:ext uri="{FF2B5EF4-FFF2-40B4-BE49-F238E27FC236}">
                <a16:creationId xmlns:a16="http://schemas.microsoft.com/office/drawing/2014/main" id="{798DD8E1-7320-E573-29E8-F5C400199EFC}"/>
              </a:ext>
            </a:extLst>
          </p:cNvPr>
          <p:cNvSpPr>
            <a:spLocks noGrp="1"/>
          </p:cNvSpPr>
          <p:nvPr>
            <p:ph idx="1"/>
          </p:nvPr>
        </p:nvSpPr>
        <p:spPr/>
        <p:txBody>
          <a:bodyPr/>
          <a:lstStyle/>
          <a:p>
            <a:endParaRPr lang="en-FI"/>
          </a:p>
        </p:txBody>
      </p:sp>
      <p:sp>
        <p:nvSpPr>
          <p:cNvPr id="2" name="Date Placeholder 1">
            <a:extLst>
              <a:ext uri="{FF2B5EF4-FFF2-40B4-BE49-F238E27FC236}">
                <a16:creationId xmlns:a16="http://schemas.microsoft.com/office/drawing/2014/main" id="{D9CD1838-C8B6-4C58-A22E-AFECADD3A95A}"/>
              </a:ext>
            </a:extLst>
          </p:cNvPr>
          <p:cNvSpPr>
            <a:spLocks noGrp="1"/>
          </p:cNvSpPr>
          <p:nvPr>
            <p:ph type="dt" sz="half" idx="2"/>
          </p:nvPr>
        </p:nvSpPr>
        <p:spPr/>
        <p:txBody>
          <a:bodyPr/>
          <a:lstStyle/>
          <a:p>
            <a:r>
              <a:rPr lang="en-FI"/>
              <a:t>29.8.2023</a:t>
            </a:r>
          </a:p>
        </p:txBody>
      </p:sp>
      <p:pic>
        <p:nvPicPr>
          <p:cNvPr id="8" name="Picture 7">
            <a:extLst>
              <a:ext uri="{FF2B5EF4-FFF2-40B4-BE49-F238E27FC236}">
                <a16:creationId xmlns:a16="http://schemas.microsoft.com/office/drawing/2014/main" id="{BE4C2E4E-4B38-517D-EA08-635EA5AD9733}"/>
              </a:ext>
            </a:extLst>
          </p:cNvPr>
          <p:cNvPicPr>
            <a:picLocks noChangeAspect="1"/>
          </p:cNvPicPr>
          <p:nvPr/>
        </p:nvPicPr>
        <p:blipFill>
          <a:blip r:embed="rId2"/>
          <a:stretch>
            <a:fillRect/>
          </a:stretch>
        </p:blipFill>
        <p:spPr>
          <a:xfrm>
            <a:off x="436415" y="1360455"/>
            <a:ext cx="11287000" cy="4840319"/>
          </a:xfrm>
          <a:prstGeom prst="rect">
            <a:avLst/>
          </a:prstGeom>
        </p:spPr>
      </p:pic>
    </p:spTree>
    <p:extLst>
      <p:ext uri="{BB962C8B-B14F-4D97-AF65-F5344CB8AC3E}">
        <p14:creationId xmlns:p14="http://schemas.microsoft.com/office/powerpoint/2010/main" val="1070204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8A65AF-E630-081E-1BC7-F721535FBAFB}"/>
              </a:ext>
            </a:extLst>
          </p:cNvPr>
          <p:cNvSpPr>
            <a:spLocks noGrp="1"/>
          </p:cNvSpPr>
          <p:nvPr>
            <p:ph type="title"/>
          </p:nvPr>
        </p:nvSpPr>
        <p:spPr/>
        <p:txBody>
          <a:bodyPr/>
          <a:lstStyle/>
          <a:p>
            <a:r>
              <a:rPr lang="en-US" dirty="0"/>
              <a:t>Way Forward?</a:t>
            </a:r>
            <a:endParaRPr lang="en-FI" dirty="0"/>
          </a:p>
        </p:txBody>
      </p:sp>
      <p:sp>
        <p:nvSpPr>
          <p:cNvPr id="2" name="Date Placeholder 1">
            <a:extLst>
              <a:ext uri="{FF2B5EF4-FFF2-40B4-BE49-F238E27FC236}">
                <a16:creationId xmlns:a16="http://schemas.microsoft.com/office/drawing/2014/main" id="{273E38C3-0552-714A-3A8F-BCC96A9B8FBC}"/>
              </a:ext>
            </a:extLst>
          </p:cNvPr>
          <p:cNvSpPr>
            <a:spLocks noGrp="1"/>
          </p:cNvSpPr>
          <p:nvPr>
            <p:ph type="dt" sz="half" idx="4294967295"/>
          </p:nvPr>
        </p:nvSpPr>
        <p:spPr>
          <a:xfrm>
            <a:off x="0" y="6373813"/>
            <a:ext cx="1130300" cy="365125"/>
          </a:xfrm>
        </p:spPr>
        <p:txBody>
          <a:bodyPr/>
          <a:lstStyle/>
          <a:p>
            <a:r>
              <a:rPr lang="en-FI"/>
              <a:t>29.8.2023</a:t>
            </a:r>
          </a:p>
        </p:txBody>
      </p:sp>
    </p:spTree>
    <p:extLst>
      <p:ext uri="{BB962C8B-B14F-4D97-AF65-F5344CB8AC3E}">
        <p14:creationId xmlns:p14="http://schemas.microsoft.com/office/powerpoint/2010/main" val="131175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70616-1C67-6018-3248-8C8E64D58F97}"/>
              </a:ext>
            </a:extLst>
          </p:cNvPr>
          <p:cNvSpPr>
            <a:spLocks noGrp="1"/>
          </p:cNvSpPr>
          <p:nvPr>
            <p:ph type="dt" sz="half" idx="2"/>
          </p:nvPr>
        </p:nvSpPr>
        <p:spPr/>
        <p:txBody>
          <a:bodyPr/>
          <a:lstStyle/>
          <a:p>
            <a:r>
              <a:rPr lang="en-FI"/>
              <a:t>29.8.2023</a:t>
            </a:r>
          </a:p>
        </p:txBody>
      </p:sp>
      <p:sp>
        <p:nvSpPr>
          <p:cNvPr id="17" name="Title 16">
            <a:extLst>
              <a:ext uri="{FF2B5EF4-FFF2-40B4-BE49-F238E27FC236}">
                <a16:creationId xmlns:a16="http://schemas.microsoft.com/office/drawing/2014/main" id="{086E6DDA-9AA9-B35D-3772-13299BEB1A90}"/>
              </a:ext>
            </a:extLst>
          </p:cNvPr>
          <p:cNvSpPr>
            <a:spLocks noGrp="1"/>
          </p:cNvSpPr>
          <p:nvPr>
            <p:ph type="title"/>
          </p:nvPr>
        </p:nvSpPr>
        <p:spPr/>
        <p:txBody>
          <a:bodyPr/>
          <a:lstStyle/>
          <a:p>
            <a:r>
              <a:rPr lang="en-US" dirty="0"/>
              <a:t>Further Reading</a:t>
            </a:r>
            <a:endParaRPr lang="en-FI" dirty="0"/>
          </a:p>
        </p:txBody>
      </p:sp>
      <p:sp>
        <p:nvSpPr>
          <p:cNvPr id="18" name="Content Placeholder 17">
            <a:extLst>
              <a:ext uri="{FF2B5EF4-FFF2-40B4-BE49-F238E27FC236}">
                <a16:creationId xmlns:a16="http://schemas.microsoft.com/office/drawing/2014/main" id="{7767A9D2-C616-4B54-654E-A5E44F06469E}"/>
              </a:ext>
            </a:extLst>
          </p:cNvPr>
          <p:cNvSpPr>
            <a:spLocks noGrp="1"/>
          </p:cNvSpPr>
          <p:nvPr>
            <p:ph idx="1"/>
          </p:nvPr>
        </p:nvSpPr>
        <p:spPr/>
        <p:txBody>
          <a:bodyPr/>
          <a:lstStyle/>
          <a:p>
            <a:r>
              <a:rPr lang="en-US" sz="2000" dirty="0">
                <a:hlinkClick r:id="rId2"/>
              </a:rPr>
              <a:t>IEA: Roadmap on Demand-side data and energy efficiency indicators</a:t>
            </a:r>
            <a:r>
              <a:rPr lang="en-US" sz="2000" dirty="0"/>
              <a:t> (Feb 2023)</a:t>
            </a:r>
          </a:p>
          <a:p>
            <a:r>
              <a:rPr lang="en-US" sz="2000" dirty="0">
                <a:hlinkClick r:id="rId3"/>
              </a:rPr>
              <a:t>Energy Efficiency Indicators: Essentials for Policy Making</a:t>
            </a:r>
            <a:r>
              <a:rPr lang="en-US" sz="2000" dirty="0"/>
              <a:t> (2014)</a:t>
            </a:r>
          </a:p>
          <a:p>
            <a:r>
              <a:rPr lang="en-US" sz="2000" dirty="0">
                <a:hlinkClick r:id="rId4"/>
              </a:rPr>
              <a:t>EU ODYSSEE-</a:t>
            </a:r>
            <a:r>
              <a:rPr lang="en-US" sz="2000" dirty="0" err="1">
                <a:hlinkClick r:id="rId4"/>
              </a:rPr>
              <a:t>Mure</a:t>
            </a:r>
            <a:r>
              <a:rPr lang="en-US" sz="2000" dirty="0">
                <a:hlinkClick r:id="rId4"/>
              </a:rPr>
              <a:t> Project</a:t>
            </a:r>
            <a:endParaRPr lang="en-US" sz="2000" dirty="0"/>
          </a:p>
          <a:p>
            <a:endParaRPr lang="en-FI" dirty="0"/>
          </a:p>
        </p:txBody>
      </p:sp>
    </p:spTree>
    <p:extLst>
      <p:ext uri="{BB962C8B-B14F-4D97-AF65-F5344CB8AC3E}">
        <p14:creationId xmlns:p14="http://schemas.microsoft.com/office/powerpoint/2010/main" val="395158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D40C4-F68B-281A-ECBF-D991945048F6}"/>
              </a:ext>
            </a:extLst>
          </p:cNvPr>
          <p:cNvSpPr>
            <a:spLocks noGrp="1"/>
          </p:cNvSpPr>
          <p:nvPr>
            <p:ph type="dt" sz="half" idx="2"/>
          </p:nvPr>
        </p:nvSpPr>
        <p:spPr/>
        <p:txBody>
          <a:bodyPr/>
          <a:lstStyle/>
          <a:p>
            <a:r>
              <a:rPr lang="en-FI"/>
              <a:t>29.8.2023</a:t>
            </a:r>
          </a:p>
        </p:txBody>
      </p:sp>
      <p:sp>
        <p:nvSpPr>
          <p:cNvPr id="5" name="Title 4">
            <a:extLst>
              <a:ext uri="{FF2B5EF4-FFF2-40B4-BE49-F238E27FC236}">
                <a16:creationId xmlns:a16="http://schemas.microsoft.com/office/drawing/2014/main" id="{E4235748-DA78-E463-8B0D-F6CE6B0BC2D8}"/>
              </a:ext>
            </a:extLst>
          </p:cNvPr>
          <p:cNvSpPr>
            <a:spLocks noGrp="1"/>
          </p:cNvSpPr>
          <p:nvPr>
            <p:ph type="title"/>
          </p:nvPr>
        </p:nvSpPr>
        <p:spPr>
          <a:xfrm>
            <a:off x="4392041" y="212725"/>
            <a:ext cx="7309358" cy="1325563"/>
          </a:xfrm>
        </p:spPr>
        <p:txBody>
          <a:bodyPr/>
          <a:lstStyle/>
          <a:p>
            <a:r>
              <a:rPr lang="en-US" dirty="0"/>
              <a:t>Elements to Consider</a:t>
            </a:r>
            <a:endParaRPr lang="en-FI" dirty="0"/>
          </a:p>
        </p:txBody>
      </p:sp>
      <p:graphicFrame>
        <p:nvGraphicFramePr>
          <p:cNvPr id="7" name="Content Placeholder 6">
            <a:extLst>
              <a:ext uri="{FF2B5EF4-FFF2-40B4-BE49-F238E27FC236}">
                <a16:creationId xmlns:a16="http://schemas.microsoft.com/office/drawing/2014/main" id="{606D1A12-21CC-803E-79A0-3A18F20D5C37}"/>
              </a:ext>
            </a:extLst>
          </p:cNvPr>
          <p:cNvGraphicFramePr>
            <a:graphicFrameLocks noGrp="1"/>
          </p:cNvGraphicFramePr>
          <p:nvPr>
            <p:ph idx="1"/>
            <p:extLst>
              <p:ext uri="{D42A27DB-BD31-4B8C-83A1-F6EECF244321}">
                <p14:modId xmlns:p14="http://schemas.microsoft.com/office/powerpoint/2010/main" val="4236296556"/>
              </p:ext>
            </p:extLst>
          </p:nvPr>
        </p:nvGraphicFramePr>
        <p:xfrm>
          <a:off x="3982720" y="1412240"/>
          <a:ext cx="8128000" cy="496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86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FFBB6E-88D0-039F-3FF2-AC3ECDFF51BA}"/>
              </a:ext>
            </a:extLst>
          </p:cNvPr>
          <p:cNvSpPr>
            <a:spLocks noGrp="1"/>
          </p:cNvSpPr>
          <p:nvPr>
            <p:ph type="title"/>
          </p:nvPr>
        </p:nvSpPr>
        <p:spPr/>
        <p:txBody>
          <a:bodyPr/>
          <a:lstStyle/>
          <a:p>
            <a:r>
              <a:rPr lang="en-US" dirty="0"/>
              <a:t>Table of Contents</a:t>
            </a:r>
            <a:endParaRPr lang="en-FI" dirty="0"/>
          </a:p>
        </p:txBody>
      </p:sp>
      <p:sp>
        <p:nvSpPr>
          <p:cNvPr id="5" name="Content Placeholder 4">
            <a:extLst>
              <a:ext uri="{FF2B5EF4-FFF2-40B4-BE49-F238E27FC236}">
                <a16:creationId xmlns:a16="http://schemas.microsoft.com/office/drawing/2014/main" id="{3830A017-02C0-6FC4-E4DB-459E83AFF66B}"/>
              </a:ext>
            </a:extLst>
          </p:cNvPr>
          <p:cNvSpPr>
            <a:spLocks noGrp="1"/>
          </p:cNvSpPr>
          <p:nvPr>
            <p:ph idx="1"/>
          </p:nvPr>
        </p:nvSpPr>
        <p:spPr/>
        <p:txBody>
          <a:bodyPr/>
          <a:lstStyle/>
          <a:p>
            <a:r>
              <a:rPr lang="en-US" dirty="0"/>
              <a:t>Energy Efficiency Indicator Studies in Finland</a:t>
            </a:r>
          </a:p>
          <a:p>
            <a:r>
              <a:rPr lang="en-US" dirty="0"/>
              <a:t>The Good, The Bad and The Ugly</a:t>
            </a:r>
          </a:p>
          <a:p>
            <a:r>
              <a:rPr lang="en-US" dirty="0"/>
              <a:t>Way Forward?</a:t>
            </a:r>
            <a:endParaRPr lang="en-FI" dirty="0"/>
          </a:p>
        </p:txBody>
      </p:sp>
      <p:sp>
        <p:nvSpPr>
          <p:cNvPr id="6" name="Date Placeholder 5">
            <a:extLst>
              <a:ext uri="{FF2B5EF4-FFF2-40B4-BE49-F238E27FC236}">
                <a16:creationId xmlns:a16="http://schemas.microsoft.com/office/drawing/2014/main" id="{A73475F7-81A1-03EC-CD21-F3F865B7B474}"/>
              </a:ext>
            </a:extLst>
          </p:cNvPr>
          <p:cNvSpPr>
            <a:spLocks noGrp="1"/>
          </p:cNvSpPr>
          <p:nvPr>
            <p:ph type="dt" sz="half" idx="2"/>
          </p:nvPr>
        </p:nvSpPr>
        <p:spPr/>
        <p:txBody>
          <a:bodyPr/>
          <a:lstStyle/>
          <a:p>
            <a:r>
              <a:rPr lang="en-FI"/>
              <a:t>29.8.2023</a:t>
            </a:r>
          </a:p>
        </p:txBody>
      </p:sp>
    </p:spTree>
    <p:extLst>
      <p:ext uri="{BB962C8B-B14F-4D97-AF65-F5344CB8AC3E}">
        <p14:creationId xmlns:p14="http://schemas.microsoft.com/office/powerpoint/2010/main" val="284942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91D5BF-5B13-D14E-A86F-B750DCFA8620}"/>
              </a:ext>
            </a:extLst>
          </p:cNvPr>
          <p:cNvSpPr>
            <a:spLocks noGrp="1"/>
          </p:cNvSpPr>
          <p:nvPr>
            <p:ph type="title"/>
          </p:nvPr>
        </p:nvSpPr>
        <p:spPr/>
        <p:txBody>
          <a:bodyPr/>
          <a:lstStyle/>
          <a:p>
            <a:r>
              <a:rPr lang="en-US" dirty="0"/>
              <a:t>Thank you!</a:t>
            </a:r>
            <a:br>
              <a:rPr lang="en-US" dirty="0"/>
            </a:br>
            <a:br>
              <a:rPr lang="en-US" dirty="0"/>
            </a:br>
            <a:r>
              <a:rPr lang="en-US" dirty="0"/>
              <a:t>Lea.Gynther@motiva.fi</a:t>
            </a:r>
            <a:endParaRPr lang="en-FI" dirty="0"/>
          </a:p>
        </p:txBody>
      </p:sp>
      <p:sp>
        <p:nvSpPr>
          <p:cNvPr id="4" name="Date Placeholder 3">
            <a:extLst>
              <a:ext uri="{FF2B5EF4-FFF2-40B4-BE49-F238E27FC236}">
                <a16:creationId xmlns:a16="http://schemas.microsoft.com/office/drawing/2014/main" id="{027706B0-C244-C046-80F8-1E36C1B2B275}"/>
              </a:ext>
            </a:extLst>
          </p:cNvPr>
          <p:cNvSpPr>
            <a:spLocks noGrp="1"/>
          </p:cNvSpPr>
          <p:nvPr>
            <p:ph type="dt" sz="half" idx="4294967295"/>
          </p:nvPr>
        </p:nvSpPr>
        <p:spPr>
          <a:xfrm>
            <a:off x="0" y="6184900"/>
            <a:ext cx="1182688" cy="365125"/>
          </a:xfrm>
        </p:spPr>
        <p:txBody>
          <a:bodyPr/>
          <a:lstStyle/>
          <a:p>
            <a:r>
              <a:rPr lang="en-FI"/>
              <a:t>29.8.2023</a:t>
            </a:r>
          </a:p>
        </p:txBody>
      </p:sp>
    </p:spTree>
    <p:extLst>
      <p:ext uri="{BB962C8B-B14F-4D97-AF65-F5344CB8AC3E}">
        <p14:creationId xmlns:p14="http://schemas.microsoft.com/office/powerpoint/2010/main" val="3303975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23063C-DD3F-FB2B-C4B8-137A3869BD41}"/>
              </a:ext>
            </a:extLst>
          </p:cNvPr>
          <p:cNvSpPr>
            <a:spLocks noGrp="1"/>
          </p:cNvSpPr>
          <p:nvPr>
            <p:ph type="title"/>
          </p:nvPr>
        </p:nvSpPr>
        <p:spPr/>
        <p:txBody>
          <a:bodyPr/>
          <a:lstStyle/>
          <a:p>
            <a:r>
              <a:rPr lang="en-US" dirty="0"/>
              <a:t>Energy Efficiency Indicator Studies in Finland</a:t>
            </a:r>
            <a:endParaRPr lang="en-FI" dirty="0"/>
          </a:p>
        </p:txBody>
      </p:sp>
      <p:sp>
        <p:nvSpPr>
          <p:cNvPr id="2" name="Date Placeholder 1">
            <a:extLst>
              <a:ext uri="{FF2B5EF4-FFF2-40B4-BE49-F238E27FC236}">
                <a16:creationId xmlns:a16="http://schemas.microsoft.com/office/drawing/2014/main" id="{0ECA77EF-43F8-3B04-2EB7-0FE16CA6326F}"/>
              </a:ext>
            </a:extLst>
          </p:cNvPr>
          <p:cNvSpPr>
            <a:spLocks noGrp="1"/>
          </p:cNvSpPr>
          <p:nvPr>
            <p:ph type="dt" sz="half" idx="4294967295"/>
          </p:nvPr>
        </p:nvSpPr>
        <p:spPr>
          <a:xfrm>
            <a:off x="0" y="6373813"/>
            <a:ext cx="1130300" cy="365125"/>
          </a:xfrm>
        </p:spPr>
        <p:txBody>
          <a:bodyPr/>
          <a:lstStyle/>
          <a:p>
            <a:r>
              <a:rPr lang="en-FI"/>
              <a:t>29.8.2023</a:t>
            </a:r>
          </a:p>
        </p:txBody>
      </p:sp>
    </p:spTree>
    <p:extLst>
      <p:ext uri="{BB962C8B-B14F-4D97-AF65-F5344CB8AC3E}">
        <p14:creationId xmlns:p14="http://schemas.microsoft.com/office/powerpoint/2010/main" val="74750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6B2A9-0914-DB3D-E71A-54792B02E47D}"/>
              </a:ext>
            </a:extLst>
          </p:cNvPr>
          <p:cNvSpPr>
            <a:spLocks noGrp="1"/>
          </p:cNvSpPr>
          <p:nvPr>
            <p:ph type="dt" sz="half" idx="2"/>
          </p:nvPr>
        </p:nvSpPr>
        <p:spPr/>
        <p:txBody>
          <a:bodyPr/>
          <a:lstStyle/>
          <a:p>
            <a:r>
              <a:rPr lang="en-FI"/>
              <a:t>29.8.2023</a:t>
            </a:r>
          </a:p>
        </p:txBody>
      </p:sp>
      <p:sp>
        <p:nvSpPr>
          <p:cNvPr id="3" name="Title 2">
            <a:extLst>
              <a:ext uri="{FF2B5EF4-FFF2-40B4-BE49-F238E27FC236}">
                <a16:creationId xmlns:a16="http://schemas.microsoft.com/office/drawing/2014/main" id="{E01B4220-EF7D-3BA2-41DB-3E6E257999EC}"/>
              </a:ext>
            </a:extLst>
          </p:cNvPr>
          <p:cNvSpPr>
            <a:spLocks noGrp="1"/>
          </p:cNvSpPr>
          <p:nvPr>
            <p:ph type="title"/>
          </p:nvPr>
        </p:nvSpPr>
        <p:spPr/>
        <p:txBody>
          <a:bodyPr/>
          <a:lstStyle/>
          <a:p>
            <a:r>
              <a:rPr lang="en-US" dirty="0"/>
              <a:t>Use of Energy Efficiency Indictors in Finland</a:t>
            </a:r>
            <a:endParaRPr lang="en-FI" dirty="0"/>
          </a:p>
        </p:txBody>
      </p:sp>
      <p:sp>
        <p:nvSpPr>
          <p:cNvPr id="4" name="Content Placeholder 3">
            <a:extLst>
              <a:ext uri="{FF2B5EF4-FFF2-40B4-BE49-F238E27FC236}">
                <a16:creationId xmlns:a16="http://schemas.microsoft.com/office/drawing/2014/main" id="{95F0C89A-E033-A894-45C1-13619373F7E3}"/>
              </a:ext>
            </a:extLst>
          </p:cNvPr>
          <p:cNvSpPr>
            <a:spLocks noGrp="1"/>
          </p:cNvSpPr>
          <p:nvPr>
            <p:ph idx="1"/>
          </p:nvPr>
        </p:nvSpPr>
        <p:spPr/>
        <p:txBody>
          <a:bodyPr>
            <a:normAutofit/>
          </a:bodyPr>
          <a:lstStyle/>
          <a:p>
            <a:r>
              <a:rPr lang="en-US" dirty="0"/>
              <a:t>Energy efficiency indicators do not have a strong designated role in Finland, e.g., no targets are set for their levels. </a:t>
            </a:r>
          </a:p>
          <a:p>
            <a:r>
              <a:rPr lang="en-US" dirty="0"/>
              <a:t>Summary of views: aggregate indicators such as energy intensities should be interpreted with extreme care. Lower-level indicators (e.g. diffusion indicators for certain technologies or specific consumption) are generally much better to monitor progress. </a:t>
            </a:r>
          </a:p>
          <a:p>
            <a:r>
              <a:rPr lang="en-US" dirty="0">
                <a:hlinkClick r:id="rId2"/>
              </a:rPr>
              <a:t>Energy Efficiency Trends and Drivers</a:t>
            </a:r>
            <a:r>
              <a:rPr lang="en-US" dirty="0"/>
              <a:t>, a set of indicators has been produced annually for almost twenty years by Motiva for the national authorities (see next slides). </a:t>
            </a:r>
          </a:p>
          <a:p>
            <a:r>
              <a:rPr lang="en-US" dirty="0"/>
              <a:t>A series of sectoral energy efficiency indicator reports has been conducted to increase understanding of indicators and their usability and to respond to questions raised by international comparisons (see next slides). </a:t>
            </a:r>
            <a:endParaRPr lang="en-FI" dirty="0"/>
          </a:p>
        </p:txBody>
      </p:sp>
    </p:spTree>
    <p:extLst>
      <p:ext uri="{BB962C8B-B14F-4D97-AF65-F5344CB8AC3E}">
        <p14:creationId xmlns:p14="http://schemas.microsoft.com/office/powerpoint/2010/main" val="213680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C19F76-CA1D-1A47-A483-9347E9721752}"/>
              </a:ext>
            </a:extLst>
          </p:cNvPr>
          <p:cNvSpPr>
            <a:spLocks noGrp="1"/>
          </p:cNvSpPr>
          <p:nvPr>
            <p:ph type="title"/>
          </p:nvPr>
        </p:nvSpPr>
        <p:spPr>
          <a:xfrm>
            <a:off x="838200" y="0"/>
            <a:ext cx="10848373" cy="1325563"/>
          </a:xfrm>
        </p:spPr>
        <p:txBody>
          <a:bodyPr/>
          <a:lstStyle/>
          <a:p>
            <a:r>
              <a:rPr lang="en-US" dirty="0"/>
              <a:t>Energy Efficiency Trends and Drivers</a:t>
            </a:r>
            <a:endParaRPr lang="en-FI" dirty="0"/>
          </a:p>
        </p:txBody>
      </p:sp>
      <p:sp>
        <p:nvSpPr>
          <p:cNvPr id="7" name="Content Placeholder 6">
            <a:extLst>
              <a:ext uri="{FF2B5EF4-FFF2-40B4-BE49-F238E27FC236}">
                <a16:creationId xmlns:a16="http://schemas.microsoft.com/office/drawing/2014/main" id="{803279B5-E6A1-2889-5CD4-651C30630D3B}"/>
              </a:ext>
            </a:extLst>
          </p:cNvPr>
          <p:cNvSpPr>
            <a:spLocks noGrp="1"/>
          </p:cNvSpPr>
          <p:nvPr>
            <p:ph idx="1"/>
          </p:nvPr>
        </p:nvSpPr>
        <p:spPr>
          <a:xfrm>
            <a:off x="505427" y="1211897"/>
            <a:ext cx="5750560" cy="5048568"/>
          </a:xfrm>
        </p:spPr>
        <p:txBody>
          <a:bodyPr>
            <a:normAutofit fontScale="85000" lnSpcReduction="10000"/>
          </a:bodyPr>
          <a:lstStyle/>
          <a:p>
            <a:pPr>
              <a:spcBef>
                <a:spcPts val="600"/>
              </a:spcBef>
            </a:pPr>
            <a:r>
              <a:rPr lang="en-US" dirty="0">
                <a:solidFill>
                  <a:schemeClr val="tx1"/>
                </a:solidFill>
              </a:rPr>
              <a:t>Primary and final energy intensities, intensity of electricity use / total and sectoral indicators, industrial sub-sectors</a:t>
            </a:r>
          </a:p>
          <a:p>
            <a:pPr>
              <a:spcBef>
                <a:spcPts val="600"/>
              </a:spcBef>
            </a:pPr>
            <a:r>
              <a:rPr lang="en-US" dirty="0">
                <a:solidFill>
                  <a:schemeClr val="tx1"/>
                </a:solidFill>
              </a:rPr>
              <a:t>Primary and final energy per capita</a:t>
            </a:r>
          </a:p>
          <a:p>
            <a:pPr>
              <a:spcBef>
                <a:spcPts val="600"/>
              </a:spcBef>
            </a:pPr>
            <a:r>
              <a:rPr lang="en-US" dirty="0">
                <a:solidFill>
                  <a:schemeClr val="tx1"/>
                </a:solidFill>
              </a:rPr>
              <a:t>Losses-%, electricity and district heat</a:t>
            </a:r>
          </a:p>
          <a:p>
            <a:pPr>
              <a:spcBef>
                <a:spcPts val="600"/>
              </a:spcBef>
            </a:pPr>
            <a:r>
              <a:rPr lang="en-US" dirty="0">
                <a:solidFill>
                  <a:schemeClr val="tx1"/>
                </a:solidFill>
              </a:rPr>
              <a:t>Share of CHP production (</a:t>
            </a:r>
            <a:r>
              <a:rPr lang="en-US" dirty="0" err="1">
                <a:solidFill>
                  <a:schemeClr val="tx1"/>
                </a:solidFill>
              </a:rPr>
              <a:t>power+DH</a:t>
            </a:r>
            <a:r>
              <a:rPr lang="en-US" dirty="0">
                <a:solidFill>
                  <a:schemeClr val="tx1"/>
                </a:solidFill>
              </a:rPr>
              <a:t>)</a:t>
            </a:r>
          </a:p>
          <a:p>
            <a:pPr>
              <a:spcBef>
                <a:spcPts val="600"/>
              </a:spcBef>
            </a:pPr>
            <a:r>
              <a:rPr lang="en-US" dirty="0"/>
              <a:t>Power plant efficiencies (CHP, electricity and heat only)</a:t>
            </a:r>
          </a:p>
          <a:p>
            <a:pPr>
              <a:spcBef>
                <a:spcPts val="600"/>
              </a:spcBef>
            </a:pPr>
            <a:r>
              <a:rPr lang="en-US" dirty="0"/>
              <a:t>Specific consumption of steel and </a:t>
            </a:r>
            <a:r>
              <a:rPr lang="en-US" dirty="0" err="1"/>
              <a:t>pulp&amp;paper</a:t>
            </a:r>
            <a:endParaRPr lang="en-US" dirty="0"/>
          </a:p>
          <a:p>
            <a:pPr>
              <a:spcBef>
                <a:spcPts val="600"/>
              </a:spcBef>
            </a:pPr>
            <a:r>
              <a:rPr lang="en-US" dirty="0"/>
              <a:t>Specific consumption of cars, buses, rail</a:t>
            </a:r>
          </a:p>
          <a:p>
            <a:pPr>
              <a:spcBef>
                <a:spcPts val="600"/>
              </a:spcBef>
            </a:pPr>
            <a:r>
              <a:rPr lang="en-US" dirty="0"/>
              <a:t>Specific consumption of trucks and freight rail</a:t>
            </a:r>
          </a:p>
          <a:p>
            <a:pPr>
              <a:spcBef>
                <a:spcPts val="600"/>
              </a:spcBef>
            </a:pPr>
            <a:r>
              <a:rPr lang="en-US" dirty="0"/>
              <a:t>CO2 emissions of new passenger cars</a:t>
            </a:r>
          </a:p>
          <a:p>
            <a:pPr>
              <a:spcBef>
                <a:spcPts val="600"/>
              </a:spcBef>
            </a:pPr>
            <a:r>
              <a:rPr lang="en-US" dirty="0"/>
              <a:t>Average specific consumption of new cars</a:t>
            </a:r>
          </a:p>
          <a:p>
            <a:pPr>
              <a:spcBef>
                <a:spcPts val="600"/>
              </a:spcBef>
            </a:pPr>
            <a:r>
              <a:rPr lang="en-US" dirty="0"/>
              <a:t>New cars by engine capacity</a:t>
            </a:r>
          </a:p>
          <a:p>
            <a:pPr>
              <a:spcBef>
                <a:spcPts val="600"/>
              </a:spcBef>
            </a:pPr>
            <a:r>
              <a:rPr lang="en-US" sz="1800" dirty="0"/>
              <a:t>Passenger cars per household</a:t>
            </a:r>
            <a:endParaRPr lang="en-US" dirty="0"/>
          </a:p>
          <a:p>
            <a:endParaRPr lang="en-US" dirty="0"/>
          </a:p>
          <a:p>
            <a:endParaRPr lang="en-US" dirty="0"/>
          </a:p>
          <a:p>
            <a:endParaRPr lang="en-US" dirty="0"/>
          </a:p>
          <a:p>
            <a:endParaRPr lang="en-FI" dirty="0"/>
          </a:p>
        </p:txBody>
      </p:sp>
      <p:sp>
        <p:nvSpPr>
          <p:cNvPr id="8" name="Content Placeholder 7">
            <a:extLst>
              <a:ext uri="{FF2B5EF4-FFF2-40B4-BE49-F238E27FC236}">
                <a16:creationId xmlns:a16="http://schemas.microsoft.com/office/drawing/2014/main" id="{7292DDE4-0158-97C8-09D4-95CA5B4E2CE5}"/>
              </a:ext>
            </a:extLst>
          </p:cNvPr>
          <p:cNvSpPr>
            <a:spLocks noGrp="1"/>
          </p:cNvSpPr>
          <p:nvPr>
            <p:ph idx="13"/>
          </p:nvPr>
        </p:nvSpPr>
        <p:spPr>
          <a:xfrm>
            <a:off x="6350000" y="1133474"/>
            <a:ext cx="5598160" cy="5043805"/>
          </a:xfrm>
        </p:spPr>
        <p:txBody>
          <a:bodyPr>
            <a:normAutofit fontScale="47500" lnSpcReduction="20000"/>
          </a:bodyPr>
          <a:lstStyle/>
          <a:p>
            <a:pPr>
              <a:spcBef>
                <a:spcPts val="600"/>
              </a:spcBef>
            </a:pPr>
            <a:r>
              <a:rPr lang="en-US" sz="3200" dirty="0"/>
              <a:t>Normalized specific space heat consumption per permanently occupied dwelling</a:t>
            </a:r>
          </a:p>
          <a:p>
            <a:pPr>
              <a:spcBef>
                <a:spcPts val="600"/>
              </a:spcBef>
            </a:pPr>
            <a:r>
              <a:rPr lang="en-US" sz="3200" dirty="0"/>
              <a:t>Normalized specific consumption of DH in domestic and service sector buildings</a:t>
            </a:r>
          </a:p>
          <a:p>
            <a:pPr>
              <a:spcBef>
                <a:spcPts val="600"/>
              </a:spcBef>
            </a:pPr>
            <a:r>
              <a:rPr lang="en-US" sz="3200" dirty="0"/>
              <a:t>Average floor area by type of dwelling and occupancy rate of dwellings</a:t>
            </a:r>
          </a:p>
          <a:p>
            <a:pPr>
              <a:spcBef>
                <a:spcPts val="600"/>
              </a:spcBef>
            </a:pPr>
            <a:r>
              <a:rPr lang="en-US" sz="3200" dirty="0"/>
              <a:t>Long term average degree days and annual averages</a:t>
            </a:r>
          </a:p>
          <a:p>
            <a:pPr>
              <a:spcBef>
                <a:spcPts val="600"/>
              </a:spcBef>
            </a:pPr>
            <a:r>
              <a:rPr lang="en-US" sz="3200" dirty="0"/>
              <a:t>Electricity consumption per free-time residence</a:t>
            </a:r>
          </a:p>
          <a:p>
            <a:pPr>
              <a:spcBef>
                <a:spcPts val="600"/>
              </a:spcBef>
            </a:pPr>
            <a:r>
              <a:rPr lang="en-US" sz="3200" dirty="0"/>
              <a:t>Population and number of households</a:t>
            </a:r>
          </a:p>
          <a:p>
            <a:pPr>
              <a:spcBef>
                <a:spcPts val="600"/>
              </a:spcBef>
            </a:pPr>
            <a:r>
              <a:rPr lang="en-US" sz="3200" dirty="0"/>
              <a:t>Average household income</a:t>
            </a:r>
          </a:p>
          <a:p>
            <a:pPr>
              <a:spcBef>
                <a:spcPts val="600"/>
              </a:spcBef>
            </a:pPr>
            <a:r>
              <a:rPr lang="en-US" sz="3200" dirty="0">
                <a:solidFill>
                  <a:schemeClr val="tx1"/>
                </a:solidFill>
              </a:rPr>
              <a:t>Electricity consumption per employee in the services sector</a:t>
            </a:r>
          </a:p>
          <a:p>
            <a:pPr>
              <a:spcBef>
                <a:spcPts val="600"/>
              </a:spcBef>
            </a:pPr>
            <a:r>
              <a:rPr lang="en-US" sz="3200" dirty="0"/>
              <a:t>Surface area of service sector buildings</a:t>
            </a:r>
          </a:p>
          <a:p>
            <a:pPr>
              <a:spcBef>
                <a:spcPts val="600"/>
              </a:spcBef>
            </a:pPr>
            <a:r>
              <a:rPr lang="en-US" sz="3200" dirty="0"/>
              <a:t>Unit consumption of heat per m2 in services</a:t>
            </a:r>
          </a:p>
          <a:p>
            <a:pPr>
              <a:spcBef>
                <a:spcPts val="600"/>
              </a:spcBef>
            </a:pPr>
            <a:r>
              <a:rPr lang="en-US" sz="3200" dirty="0"/>
              <a:t>Unit consumption of electricity per m2 in services</a:t>
            </a:r>
          </a:p>
        </p:txBody>
      </p:sp>
      <p:sp>
        <p:nvSpPr>
          <p:cNvPr id="2" name="Date Placeholder 1">
            <a:extLst>
              <a:ext uri="{FF2B5EF4-FFF2-40B4-BE49-F238E27FC236}">
                <a16:creationId xmlns:a16="http://schemas.microsoft.com/office/drawing/2014/main" id="{BD69AE89-8FDC-E9A2-FAB5-3001CCC2F22E}"/>
              </a:ext>
            </a:extLst>
          </p:cNvPr>
          <p:cNvSpPr>
            <a:spLocks noGrp="1"/>
          </p:cNvSpPr>
          <p:nvPr>
            <p:ph type="dt" sz="half" idx="2"/>
          </p:nvPr>
        </p:nvSpPr>
        <p:spPr/>
        <p:txBody>
          <a:bodyPr/>
          <a:lstStyle/>
          <a:p>
            <a:r>
              <a:rPr lang="en-FI"/>
              <a:t>29.8.2023</a:t>
            </a:r>
          </a:p>
        </p:txBody>
      </p:sp>
      <p:sp>
        <p:nvSpPr>
          <p:cNvPr id="9" name="Speech Bubble: Rectangle with Corners Rounded 8">
            <a:extLst>
              <a:ext uri="{FF2B5EF4-FFF2-40B4-BE49-F238E27FC236}">
                <a16:creationId xmlns:a16="http://schemas.microsoft.com/office/drawing/2014/main" id="{5602B261-6817-F66D-02AA-DF487268AF94}"/>
              </a:ext>
            </a:extLst>
          </p:cNvPr>
          <p:cNvSpPr/>
          <p:nvPr/>
        </p:nvSpPr>
        <p:spPr>
          <a:xfrm>
            <a:off x="3675346" y="5102874"/>
            <a:ext cx="2674653" cy="1450325"/>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 range from good to bad indicators. We need to know the levels of all of them.</a:t>
            </a:r>
            <a:endParaRPr lang="en-FI" dirty="0"/>
          </a:p>
        </p:txBody>
      </p:sp>
    </p:spTree>
    <p:extLst>
      <p:ext uri="{BB962C8B-B14F-4D97-AF65-F5344CB8AC3E}">
        <p14:creationId xmlns:p14="http://schemas.microsoft.com/office/powerpoint/2010/main" val="180552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E69B0-30C0-B85E-4D1B-4BF18C44EA41}"/>
              </a:ext>
            </a:extLst>
          </p:cNvPr>
          <p:cNvSpPr>
            <a:spLocks noGrp="1"/>
          </p:cNvSpPr>
          <p:nvPr>
            <p:ph type="dt" sz="half" idx="2"/>
          </p:nvPr>
        </p:nvSpPr>
        <p:spPr/>
        <p:txBody>
          <a:bodyPr/>
          <a:lstStyle/>
          <a:p>
            <a:r>
              <a:rPr lang="en-FI"/>
              <a:t>29.8.2023</a:t>
            </a:r>
          </a:p>
        </p:txBody>
      </p:sp>
      <p:sp>
        <p:nvSpPr>
          <p:cNvPr id="5" name="Title 4">
            <a:extLst>
              <a:ext uri="{FF2B5EF4-FFF2-40B4-BE49-F238E27FC236}">
                <a16:creationId xmlns:a16="http://schemas.microsoft.com/office/drawing/2014/main" id="{50A6DEE5-7191-D077-6D10-D012F6A32B37}"/>
              </a:ext>
            </a:extLst>
          </p:cNvPr>
          <p:cNvSpPr>
            <a:spLocks noGrp="1"/>
          </p:cNvSpPr>
          <p:nvPr>
            <p:ph type="title"/>
          </p:nvPr>
        </p:nvSpPr>
        <p:spPr/>
        <p:txBody>
          <a:bodyPr/>
          <a:lstStyle/>
          <a:p>
            <a:r>
              <a:rPr lang="en-US" dirty="0"/>
              <a:t>Indicator Studies in Finland</a:t>
            </a:r>
            <a:endParaRPr lang="en-FI" dirty="0"/>
          </a:p>
        </p:txBody>
      </p:sp>
      <p:sp>
        <p:nvSpPr>
          <p:cNvPr id="6" name="Content Placeholder 5">
            <a:extLst>
              <a:ext uri="{FF2B5EF4-FFF2-40B4-BE49-F238E27FC236}">
                <a16:creationId xmlns:a16="http://schemas.microsoft.com/office/drawing/2014/main" id="{E3503F46-A657-535C-B7A3-D7055B7F3FCB}"/>
              </a:ext>
            </a:extLst>
          </p:cNvPr>
          <p:cNvSpPr>
            <a:spLocks noGrp="1"/>
          </p:cNvSpPr>
          <p:nvPr>
            <p:ph idx="1"/>
          </p:nvPr>
        </p:nvSpPr>
        <p:spPr/>
        <p:txBody>
          <a:bodyPr/>
          <a:lstStyle/>
          <a:p>
            <a:r>
              <a:rPr lang="en-US" dirty="0">
                <a:hlinkClick r:id="rId2"/>
              </a:rPr>
              <a:t>Indicator studies </a:t>
            </a:r>
            <a:r>
              <a:rPr lang="en-US" dirty="0"/>
              <a:t>(reports in English):</a:t>
            </a:r>
          </a:p>
          <a:p>
            <a:pPr marL="285750" indent="-285750">
              <a:buFont typeface="Arial" panose="020B0604020202020204" pitchFamily="34" charset="0"/>
              <a:buChar char="•"/>
            </a:pPr>
            <a:r>
              <a:rPr lang="en-US" dirty="0"/>
              <a:t>Report on data centers (2022), Motiva Oy</a:t>
            </a:r>
          </a:p>
          <a:p>
            <a:pPr marL="285750" indent="-285750">
              <a:buFont typeface="Arial" panose="020B0604020202020204" pitchFamily="34" charset="0"/>
              <a:buChar char="•"/>
            </a:pPr>
            <a:r>
              <a:rPr lang="en-US" dirty="0"/>
              <a:t>Commerce sector (2021); Motiva Oy and </a:t>
            </a:r>
            <a:r>
              <a:rPr lang="en-US" dirty="0" err="1"/>
              <a:t>Granlund</a:t>
            </a:r>
            <a:r>
              <a:rPr lang="en-US" dirty="0"/>
              <a:t> Oy</a:t>
            </a:r>
          </a:p>
          <a:p>
            <a:pPr marL="285750" indent="-285750">
              <a:buFont typeface="Arial" panose="020B0604020202020204" pitchFamily="34" charset="0"/>
              <a:buChar char="•"/>
            </a:pPr>
            <a:r>
              <a:rPr lang="en-US" dirty="0"/>
              <a:t>Metals production industry (2020); Motiva Oy and data from Wood </a:t>
            </a:r>
            <a:r>
              <a:rPr lang="en-US" dirty="0" err="1"/>
              <a:t>MacKenzie</a:t>
            </a:r>
            <a:endParaRPr lang="en-US" dirty="0"/>
          </a:p>
          <a:p>
            <a:pPr marL="285750" indent="-285750">
              <a:buFont typeface="Arial" panose="020B0604020202020204" pitchFamily="34" charset="0"/>
              <a:buChar char="•"/>
            </a:pPr>
            <a:r>
              <a:rPr lang="en-US" dirty="0"/>
              <a:t>Pulp and paper industry (2019); VTT and simulations by Fisher International Ltd</a:t>
            </a:r>
          </a:p>
          <a:p>
            <a:pPr marL="285750" indent="-285750">
              <a:buFont typeface="Arial" panose="020B0604020202020204" pitchFamily="34" charset="0"/>
              <a:buChar char="•"/>
            </a:pPr>
            <a:r>
              <a:rPr lang="en-US" dirty="0"/>
              <a:t>Report on country comparisons, e.g., decomposition (2018); VTT</a:t>
            </a:r>
          </a:p>
          <a:p>
            <a:endParaRPr lang="en-FI" dirty="0"/>
          </a:p>
        </p:txBody>
      </p:sp>
    </p:spTree>
    <p:extLst>
      <p:ext uri="{BB962C8B-B14F-4D97-AF65-F5344CB8AC3E}">
        <p14:creationId xmlns:p14="http://schemas.microsoft.com/office/powerpoint/2010/main" val="237626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2934A-5E45-ECD5-80E2-77633BE20D1E}"/>
              </a:ext>
            </a:extLst>
          </p:cNvPr>
          <p:cNvSpPr>
            <a:spLocks noGrp="1"/>
          </p:cNvSpPr>
          <p:nvPr>
            <p:ph type="dt" sz="half" idx="2"/>
          </p:nvPr>
        </p:nvSpPr>
        <p:spPr/>
        <p:txBody>
          <a:bodyPr/>
          <a:lstStyle/>
          <a:p>
            <a:r>
              <a:rPr lang="en-FI"/>
              <a:t>29.8.2023</a:t>
            </a:r>
          </a:p>
        </p:txBody>
      </p:sp>
      <p:sp>
        <p:nvSpPr>
          <p:cNvPr id="7" name="Title 6">
            <a:extLst>
              <a:ext uri="{FF2B5EF4-FFF2-40B4-BE49-F238E27FC236}">
                <a16:creationId xmlns:a16="http://schemas.microsoft.com/office/drawing/2014/main" id="{EA00944A-2D4E-C278-DCAD-45767BB7145D}"/>
              </a:ext>
            </a:extLst>
          </p:cNvPr>
          <p:cNvSpPr>
            <a:spLocks noGrp="1"/>
          </p:cNvSpPr>
          <p:nvPr>
            <p:ph type="title"/>
          </p:nvPr>
        </p:nvSpPr>
        <p:spPr/>
        <p:txBody>
          <a:bodyPr/>
          <a:lstStyle/>
          <a:p>
            <a:r>
              <a:rPr lang="en-US" dirty="0"/>
              <a:t>Study Implementation</a:t>
            </a:r>
            <a:endParaRPr lang="en-FI" dirty="0"/>
          </a:p>
        </p:txBody>
      </p:sp>
      <p:sp>
        <p:nvSpPr>
          <p:cNvPr id="8" name="Content Placeholder 7">
            <a:extLst>
              <a:ext uri="{FF2B5EF4-FFF2-40B4-BE49-F238E27FC236}">
                <a16:creationId xmlns:a16="http://schemas.microsoft.com/office/drawing/2014/main" id="{9D98A70C-4E74-9D41-F88B-27A4FF9ED1D2}"/>
              </a:ext>
            </a:extLst>
          </p:cNvPr>
          <p:cNvSpPr>
            <a:spLocks noGrp="1"/>
          </p:cNvSpPr>
          <p:nvPr>
            <p:ph idx="1"/>
          </p:nvPr>
        </p:nvSpPr>
        <p:spPr>
          <a:xfrm>
            <a:off x="4437992" y="1503680"/>
            <a:ext cx="7439047" cy="4869513"/>
          </a:xfrm>
        </p:spPr>
        <p:txBody>
          <a:bodyPr>
            <a:normAutofit/>
          </a:bodyPr>
          <a:lstStyle/>
          <a:p>
            <a:r>
              <a:rPr lang="en-US" dirty="0"/>
              <a:t>Financed by the Finnish Energy Authority with some sector contributions (pulp and paper)</a:t>
            </a:r>
          </a:p>
          <a:p>
            <a:r>
              <a:rPr lang="en-US" dirty="0"/>
              <a:t>Steering group consisted of industry associations and major companies to ensure </a:t>
            </a:r>
            <a:r>
              <a:rPr lang="en-US" u="sng" dirty="0"/>
              <a:t>industry insights</a:t>
            </a:r>
            <a:r>
              <a:rPr lang="en-US" dirty="0"/>
              <a:t>:</a:t>
            </a:r>
          </a:p>
          <a:p>
            <a:pPr marL="285750" indent="-285750">
              <a:buFont typeface="Arial" panose="020B0604020202020204" pitchFamily="34" charset="0"/>
              <a:buChar char="•"/>
            </a:pPr>
            <a:r>
              <a:rPr lang="en-US" dirty="0"/>
              <a:t>Commerce sector: Kesko (K-Group), Lidl, S-Group, Stockmann</a:t>
            </a:r>
          </a:p>
          <a:p>
            <a:pPr marL="285750" indent="-285750">
              <a:buFont typeface="Arial" panose="020B0604020202020204" pitchFamily="34" charset="0"/>
              <a:buChar char="•"/>
            </a:pPr>
            <a:r>
              <a:rPr lang="en-US" dirty="0"/>
              <a:t>Basic metals: Boliden, Outokumpu, Ovako, SSAB Finland</a:t>
            </a:r>
          </a:p>
          <a:p>
            <a:pPr marL="285750" indent="-285750">
              <a:buFont typeface="Arial" panose="020B0604020202020204" pitchFamily="34" charset="0"/>
              <a:buChar char="•"/>
            </a:pPr>
            <a:r>
              <a:rPr lang="en-US" dirty="0"/>
              <a:t>Pulp and paper: </a:t>
            </a:r>
            <a:r>
              <a:rPr lang="en-US" dirty="0" err="1"/>
              <a:t>Metsä</a:t>
            </a:r>
            <a:r>
              <a:rPr lang="en-US" dirty="0"/>
              <a:t> Group, </a:t>
            </a:r>
            <a:r>
              <a:rPr lang="en-US" dirty="0" err="1"/>
              <a:t>Stora</a:t>
            </a:r>
            <a:r>
              <a:rPr lang="en-US" dirty="0"/>
              <a:t> Enso, UPM</a:t>
            </a:r>
          </a:p>
          <a:p>
            <a:pPr marL="285750" indent="-285750">
              <a:buFont typeface="Arial" panose="020B0604020202020204" pitchFamily="34" charset="0"/>
              <a:buChar char="•"/>
            </a:pPr>
            <a:r>
              <a:rPr lang="en-US" dirty="0"/>
              <a:t>Data centers: Finnish Data Center Association (FDCA); forum reps duplicate as data center operators and designers</a:t>
            </a:r>
          </a:p>
          <a:p>
            <a:r>
              <a:rPr lang="en-US" dirty="0"/>
              <a:t>Objectives of the first three studies above were to get insights at the operator/site level on the actual energy efficiency and to find factors which may distort comparisons. Study in the data center sector concentrated on implementation of the recast Energy Efficiency Directive. </a:t>
            </a:r>
          </a:p>
          <a:p>
            <a:endParaRPr lang="en-FI" dirty="0"/>
          </a:p>
        </p:txBody>
      </p:sp>
    </p:spTree>
    <p:extLst>
      <p:ext uri="{BB962C8B-B14F-4D97-AF65-F5344CB8AC3E}">
        <p14:creationId xmlns:p14="http://schemas.microsoft.com/office/powerpoint/2010/main" val="161670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23063C-DD3F-FB2B-C4B8-137A3869BD41}"/>
              </a:ext>
            </a:extLst>
          </p:cNvPr>
          <p:cNvSpPr>
            <a:spLocks noGrp="1"/>
          </p:cNvSpPr>
          <p:nvPr>
            <p:ph type="title"/>
          </p:nvPr>
        </p:nvSpPr>
        <p:spPr/>
        <p:txBody>
          <a:bodyPr/>
          <a:lstStyle/>
          <a:p>
            <a:r>
              <a:rPr lang="en-US" dirty="0"/>
              <a:t>The Good, The Bad and The Ugly</a:t>
            </a:r>
            <a:endParaRPr lang="en-FI" dirty="0"/>
          </a:p>
        </p:txBody>
      </p:sp>
      <p:sp>
        <p:nvSpPr>
          <p:cNvPr id="2" name="Date Placeholder 1">
            <a:extLst>
              <a:ext uri="{FF2B5EF4-FFF2-40B4-BE49-F238E27FC236}">
                <a16:creationId xmlns:a16="http://schemas.microsoft.com/office/drawing/2014/main" id="{0ECA77EF-43F8-3B04-2EB7-0FE16CA6326F}"/>
              </a:ext>
            </a:extLst>
          </p:cNvPr>
          <p:cNvSpPr>
            <a:spLocks noGrp="1"/>
          </p:cNvSpPr>
          <p:nvPr>
            <p:ph type="dt" sz="half" idx="4294967295"/>
          </p:nvPr>
        </p:nvSpPr>
        <p:spPr>
          <a:xfrm>
            <a:off x="0" y="6373813"/>
            <a:ext cx="1130300" cy="365125"/>
          </a:xfrm>
        </p:spPr>
        <p:txBody>
          <a:bodyPr/>
          <a:lstStyle/>
          <a:p>
            <a:r>
              <a:rPr lang="en-FI"/>
              <a:t>29.8.2023</a:t>
            </a:r>
          </a:p>
        </p:txBody>
      </p:sp>
    </p:spTree>
    <p:extLst>
      <p:ext uri="{BB962C8B-B14F-4D97-AF65-F5344CB8AC3E}">
        <p14:creationId xmlns:p14="http://schemas.microsoft.com/office/powerpoint/2010/main" val="151544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hand holding a compass&#10;&#10;Description automatically generated">
            <a:extLst>
              <a:ext uri="{FF2B5EF4-FFF2-40B4-BE49-F238E27FC236}">
                <a16:creationId xmlns:a16="http://schemas.microsoft.com/office/drawing/2014/main" id="{D474DE8A-2EE2-9B50-C640-DE0E40DA2181}"/>
              </a:ext>
            </a:extLst>
          </p:cNvPr>
          <p:cNvPicPr>
            <a:picLocks noGrp="1" noChangeAspect="1"/>
          </p:cNvPicPr>
          <p:nvPr>
            <p:ph sz="quarter" idx="10"/>
          </p:nvPr>
        </p:nvPicPr>
        <p:blipFill rotWithShape="1">
          <a:blip r:embed="rId2"/>
          <a:srcRect l="16969" r="9931"/>
          <a:stretch/>
        </p:blipFill>
        <p:spPr>
          <a:xfrm>
            <a:off x="20" y="10"/>
            <a:ext cx="3935393" cy="6857990"/>
          </a:xfrm>
          <a:noFill/>
        </p:spPr>
      </p:pic>
      <p:sp>
        <p:nvSpPr>
          <p:cNvPr id="5" name="Title 4">
            <a:extLst>
              <a:ext uri="{FF2B5EF4-FFF2-40B4-BE49-F238E27FC236}">
                <a16:creationId xmlns:a16="http://schemas.microsoft.com/office/drawing/2014/main" id="{E4EA7B95-C61A-7910-AD75-46513DAFB835}"/>
              </a:ext>
            </a:extLst>
          </p:cNvPr>
          <p:cNvSpPr>
            <a:spLocks noGrp="1"/>
          </p:cNvSpPr>
          <p:nvPr>
            <p:ph type="title"/>
          </p:nvPr>
        </p:nvSpPr>
        <p:spPr>
          <a:xfrm>
            <a:off x="4656138" y="365125"/>
            <a:ext cx="7091213" cy="1325563"/>
          </a:xfrm>
        </p:spPr>
        <p:txBody>
          <a:bodyPr anchor="ctr">
            <a:normAutofit/>
          </a:bodyPr>
          <a:lstStyle/>
          <a:p>
            <a:r>
              <a:rPr lang="en-US" dirty="0"/>
              <a:t>Objectives</a:t>
            </a:r>
            <a:endParaRPr lang="en-FI" dirty="0"/>
          </a:p>
        </p:txBody>
      </p:sp>
      <p:sp>
        <p:nvSpPr>
          <p:cNvPr id="14" name="Content Placeholder 3">
            <a:extLst>
              <a:ext uri="{FF2B5EF4-FFF2-40B4-BE49-F238E27FC236}">
                <a16:creationId xmlns:a16="http://schemas.microsoft.com/office/drawing/2014/main" id="{2AB3564C-29C3-38C4-2E16-D305E3028C76}"/>
              </a:ext>
            </a:extLst>
          </p:cNvPr>
          <p:cNvSpPr>
            <a:spLocks noGrp="1"/>
          </p:cNvSpPr>
          <p:nvPr>
            <p:ph idx="1"/>
          </p:nvPr>
        </p:nvSpPr>
        <p:spPr>
          <a:xfrm>
            <a:off x="4656138" y="1825625"/>
            <a:ext cx="7091213" cy="4375150"/>
          </a:xfrm>
        </p:spPr>
        <p:txBody>
          <a:bodyPr/>
          <a:lstStyle/>
          <a:p>
            <a:r>
              <a:rPr lang="en-US" dirty="0"/>
              <a:t>What is the motivation for considering energy efficiency indicators: </a:t>
            </a:r>
          </a:p>
          <a:p>
            <a:pPr lvl="1"/>
            <a:r>
              <a:rPr lang="en-US" dirty="0"/>
              <a:t>Identifying driving forces behind observed trends?</a:t>
            </a:r>
          </a:p>
          <a:p>
            <a:pPr lvl="1"/>
            <a:r>
              <a:rPr lang="en-US" dirty="0"/>
              <a:t>Setting targets and monitoring progress at aggregate level?</a:t>
            </a:r>
          </a:p>
          <a:p>
            <a:pPr lvl="1"/>
            <a:r>
              <a:rPr lang="en-US" dirty="0"/>
              <a:t>Tracking of the policy impact?</a:t>
            </a:r>
          </a:p>
          <a:p>
            <a:pPr lvl="1"/>
            <a:r>
              <a:rPr lang="en-US" dirty="0"/>
              <a:t>Benchmarking within the country or with other countries? </a:t>
            </a:r>
          </a:p>
          <a:p>
            <a:pPr marL="0" lvl="1" indent="0">
              <a:buNone/>
            </a:pPr>
            <a:r>
              <a:rPr lang="en-US" sz="1800" dirty="0"/>
              <a:t>Level of indicators:</a:t>
            </a:r>
          </a:p>
          <a:p>
            <a:pPr lvl="1"/>
            <a:r>
              <a:rPr lang="en-US" dirty="0"/>
              <a:t>Monitoring at the national, regional, local or operator level?</a:t>
            </a:r>
          </a:p>
        </p:txBody>
      </p:sp>
      <p:sp>
        <p:nvSpPr>
          <p:cNvPr id="16" name="Date Placeholder 4">
            <a:extLst>
              <a:ext uri="{FF2B5EF4-FFF2-40B4-BE49-F238E27FC236}">
                <a16:creationId xmlns:a16="http://schemas.microsoft.com/office/drawing/2014/main" id="{F5F02E36-C95D-D469-31F0-FF3E60F2A4EF}"/>
              </a:ext>
            </a:extLst>
          </p:cNvPr>
          <p:cNvSpPr>
            <a:spLocks noGrp="1"/>
          </p:cNvSpPr>
          <p:nvPr>
            <p:ph type="dt" sz="half" idx="2"/>
          </p:nvPr>
        </p:nvSpPr>
        <p:spPr>
          <a:xfrm>
            <a:off x="1453104" y="6373193"/>
            <a:ext cx="1129497" cy="365125"/>
          </a:xfrm>
        </p:spPr>
        <p:txBody>
          <a:bodyPr/>
          <a:lstStyle/>
          <a:p>
            <a:pPr>
              <a:spcAft>
                <a:spcPts val="600"/>
              </a:spcAft>
            </a:pPr>
            <a:r>
              <a:rPr lang="en-FI"/>
              <a:t>29.8.2023</a:t>
            </a:r>
          </a:p>
        </p:txBody>
      </p:sp>
    </p:spTree>
    <p:extLst>
      <p:ext uri="{BB962C8B-B14F-4D97-AF65-F5344CB8AC3E}">
        <p14:creationId xmlns:p14="http://schemas.microsoft.com/office/powerpoint/2010/main" val="3366576923"/>
      </p:ext>
    </p:extLst>
  </p:cSld>
  <p:clrMapOvr>
    <a:masterClrMapping/>
  </p:clrMapOvr>
</p:sld>
</file>

<file path=ppt/theme/theme1.xml><?xml version="1.0" encoding="utf-8"?>
<a:theme xmlns:a="http://schemas.openxmlformats.org/drawingml/2006/main" name="Office-teema">
  <a:themeElements>
    <a:clrScheme name="Motiva_2020">
      <a:dk1>
        <a:srgbClr val="4A205D"/>
      </a:dk1>
      <a:lt1>
        <a:srgbClr val="FFFFFF"/>
      </a:lt1>
      <a:dk2>
        <a:srgbClr val="4A205D"/>
      </a:dk2>
      <a:lt2>
        <a:srgbClr val="E7E6E6"/>
      </a:lt2>
      <a:accent1>
        <a:srgbClr val="991A42"/>
      </a:accent1>
      <a:accent2>
        <a:srgbClr val="F05A82"/>
      </a:accent2>
      <a:accent3>
        <a:srgbClr val="9179A2"/>
      </a:accent3>
      <a:accent4>
        <a:srgbClr val="7CCFE2"/>
      </a:accent4>
      <a:accent5>
        <a:srgbClr val="8FCA78"/>
      </a:accent5>
      <a:accent6>
        <a:srgbClr val="F9A534"/>
      </a:accent6>
      <a:hlink>
        <a:srgbClr val="9179A2"/>
      </a:hlink>
      <a:folHlink>
        <a:srgbClr val="ECB9B7"/>
      </a:folHlink>
    </a:clrScheme>
    <a:fontScheme name="Lucida Sans">
      <a:majorFont>
        <a:latin typeface="Lucida Sans"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Lucida Sans"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dirty="0">
            <a:latin typeface="Lucida Sans" panose="020B0602030504020204" pitchFamily="34" charset="77"/>
          </a:defRPr>
        </a:defPPr>
      </a:lstStyle>
    </a:txDef>
  </a:objectDefaults>
  <a:extraClrSchemeLst/>
  <a:extLst>
    <a:ext uri="{05A4C25C-085E-4340-85A3-A5531E510DB2}">
      <thm15:themeFamily xmlns:thm15="http://schemas.microsoft.com/office/thememl/2012/main" name="2021_Motiva_template" id="{D6F28DA7-07DF-4C68-B8FB-634ADE2DFB9D}" vid="{050DE446-E2CC-4455-BF95-CA3B83A34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596B7D23C1DA409459779D4B7EB344" ma:contentTypeVersion="14" ma:contentTypeDescription="Opprett et nytt dokument." ma:contentTypeScope="" ma:versionID="b4e807ccf886579ce9eb8efbe13dfb2d">
  <xsd:schema xmlns:xsd="http://www.w3.org/2001/XMLSchema" xmlns:xs="http://www.w3.org/2001/XMLSchema" xmlns:p="http://schemas.microsoft.com/office/2006/metadata/properties" xmlns:ns2="08670d86-fc33-4f61-bf51-96e019343c8b" xmlns:ns3="3c549ff6-bee0-4a9b-a476-4cd6feb54b7a" xmlns:ns4="a9dd7b27-b1d7-43ad-85c8-ae66512cf1c2" targetNamespace="http://schemas.microsoft.com/office/2006/metadata/properties" ma:root="true" ma:fieldsID="429928207f75cdb4c908cdf4c8806384" ns2:_="" ns3:_="" ns4:_="">
    <xsd:import namespace="08670d86-fc33-4f61-bf51-96e019343c8b"/>
    <xsd:import namespace="3c549ff6-bee0-4a9b-a476-4cd6feb54b7a"/>
    <xsd:import namespace="a9dd7b27-b1d7-43ad-85c8-ae66512cf1c2"/>
    <xsd:element name="properties">
      <xsd:complexType>
        <xsd:sequence>
          <xsd:element name="documentManagement">
            <xsd:complexType>
              <xsd:all>
                <xsd:element ref="ns2:TaxCatchAll" minOccurs="0"/>
                <xsd:element ref="ns2:TaxCatchAllLabel" minOccurs="0"/>
                <xsd:element ref="ns2:n3e020d9d98c48dbb65f924b9bc22a2a" minOccurs="0"/>
                <xsd:element ref="ns2:g98ade60b1a5493f9b7127fdb0eec544"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3:MediaServiceLocation" minOccurs="0"/>
                <xsd:element ref="ns3:MediaServiceFastMetadata" minOccurs="0"/>
                <xsd:element ref="ns3:lcf76f155ced4ddcb4097134ff3c332f" minOccurs="0"/>
                <xsd:element ref="ns3:MediaServiceMetadata"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70d86-fc33-4f61-bf51-96e019343c8b"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66854ad-c359-45b7-a785-3bd7ed41c2fe}" ma:internalName="TaxCatchAll" ma:showField="CatchAllData" ma:web="a9dd7b27-b1d7-43ad-85c8-ae66512cf1c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66854ad-c359-45b7-a785-3bd7ed41c2fe}" ma:internalName="TaxCatchAllLabel" ma:readOnly="true" ma:showField="CatchAllDataLabel" ma:web="a9dd7b27-b1d7-43ad-85c8-ae66512cf1c2">
      <xsd:complexType>
        <xsd:complexContent>
          <xsd:extension base="dms:MultiChoiceLookup">
            <xsd:sequence>
              <xsd:element name="Value" type="dms:Lookup" maxOccurs="unbounded" minOccurs="0" nillable="true"/>
            </xsd:sequence>
          </xsd:extension>
        </xsd:complexContent>
      </xsd:complexType>
    </xsd:element>
    <xsd:element name="n3e020d9d98c48dbb65f924b9bc22a2a" ma:index="10" nillable="true" ma:taxonomy="true" ma:internalName="n3e020d9d98c48dbb65f924b9bc22a2a" ma:taxonomyFieldName="NVE_Tema" ma:displayName="NVE tema" ma:default="" ma:fieldId="{73e020d9-d98c-48db-b65f-924b9bc22a2a}" ma:taxonomyMulti="true" ma:sspId="64152832-9f03-4628-8f8a-984f7e09cd82" ma:termSetId="8e6ad744-58b5-4dbb-88a2-80de7c4ff1df" ma:anchorId="00000000-0000-0000-0000-000000000000" ma:open="false" ma:isKeyword="false">
      <xsd:complexType>
        <xsd:sequence>
          <xsd:element ref="pc:Terms" minOccurs="0" maxOccurs="1"/>
        </xsd:sequence>
      </xsd:complexType>
    </xsd:element>
    <xsd:element name="g98ade60b1a5493f9b7127fdb0eec544" ma:index="12" nillable="true" ma:taxonomy="true" ma:internalName="g98ade60b1a5493f9b7127fdb0eec544" ma:taxonomyFieldName="NVE_Dokumenttype" ma:displayName="Dokumenttype" ma:default="" ma:fieldId="{098ade60-b1a5-493f-9b71-27fdb0eec544}" ma:sspId="64152832-9f03-4628-8f8a-984f7e09cd82" ma:termSetId="7a928a34-8131-48a8-82d2-76c63c72cab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549ff6-bee0-4a9b-a476-4cd6feb54b7a" elementFormDefault="qualified">
    <xsd:import namespace="http://schemas.microsoft.com/office/2006/documentManagement/types"/>
    <xsd:import namespace="http://schemas.microsoft.com/office/infopath/2007/PartnerControls"/>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FastMetadata" ma:index="21" nillable="true" ma:displayName="MediaServiceFastMetadata" ma:hidden="true" ma:internalName="MediaServiceFastMetadata" ma:readOnly="true">
      <xsd:simpleType>
        <xsd:restriction base="dms:Note"/>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64152832-9f03-4628-8f8a-984f7e09cd82" ma:termSetId="09814cd3-568e-fe90-9814-8d621ff8fb84" ma:anchorId="fba54fb3-c3e1-fe81-a776-ca4b69148c4d" ma:open="true" ma:isKeyword="false">
      <xsd:complexType>
        <xsd:sequence>
          <xsd:element ref="pc:Terms" minOccurs="0" maxOccurs="1"/>
        </xsd:sequence>
      </xsd:complexType>
    </xsd:element>
    <xsd:element name="MediaServiceMetadata" ma:index="24" nillable="true" ma:displayName="MediaServiceMetadata" ma:hidden="true" ma:internalName="MediaServiceMetadata" ma:readOnly="true">
      <xsd:simpleType>
        <xsd:restriction base="dms:Note"/>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dd7b27-b1d7-43ad-85c8-ae66512cf1c2"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8670d86-fc33-4f61-bf51-96e019343c8b" xsi:nil="true"/>
    <lcf76f155ced4ddcb4097134ff3c332f xmlns="3c549ff6-bee0-4a9b-a476-4cd6feb54b7a">
      <Terms xmlns="http://schemas.microsoft.com/office/infopath/2007/PartnerControls"/>
    </lcf76f155ced4ddcb4097134ff3c332f>
    <MediaLengthInSeconds xmlns="3c549ff6-bee0-4a9b-a476-4cd6feb54b7a" xsi:nil="true"/>
    <SharedWithUsers xmlns="a9dd7b27-b1d7-43ad-85c8-ae66512cf1c2">
      <UserInfo>
        <DisplayName/>
        <AccountId xsi:nil="true"/>
        <AccountType/>
      </UserInfo>
    </SharedWithUsers>
    <g98ade60b1a5493f9b7127fdb0eec544 xmlns="08670d86-fc33-4f61-bf51-96e019343c8b">
      <Terms xmlns="http://schemas.microsoft.com/office/infopath/2007/PartnerControls"/>
    </g98ade60b1a5493f9b7127fdb0eec544>
    <n3e020d9d98c48dbb65f924b9bc22a2a xmlns="08670d86-fc33-4f61-bf51-96e019343c8b">
      <Terms xmlns="http://schemas.microsoft.com/office/infopath/2007/PartnerControls"/>
    </n3e020d9d98c48dbb65f924b9bc22a2a>
  </documentManagement>
</p:properties>
</file>

<file path=customXml/item4.xml><?xml version="1.0" encoding="utf-8"?>
<?mso-contentType ?>
<SharedContentType xmlns="Microsoft.SharePoint.Taxonomy.ContentTypeSync" SourceId="64152832-9f03-4628-8f8a-984f7e09cd82" ContentTypeId="0x0101" PreviousValue="false"/>
</file>

<file path=customXml/itemProps1.xml><?xml version="1.0" encoding="utf-8"?>
<ds:datastoreItem xmlns:ds="http://schemas.openxmlformats.org/officeDocument/2006/customXml" ds:itemID="{ABAA5CD7-9112-4EB4-9EC7-7E6596BB2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70d86-fc33-4f61-bf51-96e019343c8b"/>
    <ds:schemaRef ds:uri="3c549ff6-bee0-4a9b-a476-4cd6feb54b7a"/>
    <ds:schemaRef ds:uri="a9dd7b27-b1d7-43ad-85c8-ae66512cf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6EB9C-0868-4B53-8CF2-04DD9915D453}">
  <ds:schemaRefs>
    <ds:schemaRef ds:uri="http://schemas.microsoft.com/sharepoint/v3/contenttype/forms"/>
  </ds:schemaRefs>
</ds:datastoreItem>
</file>

<file path=customXml/itemProps3.xml><?xml version="1.0" encoding="utf-8"?>
<ds:datastoreItem xmlns:ds="http://schemas.openxmlformats.org/officeDocument/2006/customXml" ds:itemID="{7BC14EFA-B052-40C9-BAFE-2C41C8E2287D}">
  <ds:schemaRef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a9dd7b27-b1d7-43ad-85c8-ae66512cf1c2"/>
    <ds:schemaRef ds:uri="http://schemas.microsoft.com/office/2006/metadata/properties"/>
    <ds:schemaRef ds:uri="3c549ff6-bee0-4a9b-a476-4cd6feb54b7a"/>
    <ds:schemaRef ds:uri="08670d86-fc33-4f61-bf51-96e019343c8b"/>
    <ds:schemaRef ds:uri="http://purl.org/dc/terms/"/>
  </ds:schemaRefs>
</ds:datastoreItem>
</file>

<file path=customXml/itemProps4.xml><?xml version="1.0" encoding="utf-8"?>
<ds:datastoreItem xmlns:ds="http://schemas.openxmlformats.org/officeDocument/2006/customXml" ds:itemID="{DC3BC5FC-184D-4182-AAEE-9B052DC3560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2021_Motiva_template</Template>
  <TotalTime>5789</TotalTime>
  <Words>1383</Words>
  <Application>Microsoft Office PowerPoint</Application>
  <PresentationFormat>Widescreen</PresentationFormat>
  <Paragraphs>130</Paragraphs>
  <Slides>20</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Lucida Sans</vt:lpstr>
      <vt:lpstr>Source Sans Pro</vt:lpstr>
      <vt:lpstr>Office-teema</vt:lpstr>
      <vt:lpstr>Energy Efficiency Indicators </vt:lpstr>
      <vt:lpstr>Table of Contents</vt:lpstr>
      <vt:lpstr>Energy Efficiency Indicator Studies in Finland</vt:lpstr>
      <vt:lpstr>Use of Energy Efficiency Indictors in Finland</vt:lpstr>
      <vt:lpstr>Energy Efficiency Trends and Drivers</vt:lpstr>
      <vt:lpstr>Indicator Studies in Finland</vt:lpstr>
      <vt:lpstr>Study Implementation</vt:lpstr>
      <vt:lpstr>The Good, The Bad and The Ugly</vt:lpstr>
      <vt:lpstr>Objectives</vt:lpstr>
      <vt:lpstr>What Makes a Good Indictor?</vt:lpstr>
      <vt:lpstr>Problematic Indicators</vt:lpstr>
      <vt:lpstr>Metal Industry Indicators, Finland</vt:lpstr>
      <vt:lpstr>Questionable Use of Indicators</vt:lpstr>
      <vt:lpstr>PowerPoint-presentasjon</vt:lpstr>
      <vt:lpstr>Other Methodological Considerations</vt:lpstr>
      <vt:lpstr>ODYSSEE Decomposition, Industry, Norway</vt:lpstr>
      <vt:lpstr>Way Forward?</vt:lpstr>
      <vt:lpstr>Further Reading</vt:lpstr>
      <vt:lpstr>Elements to Consider</vt:lpstr>
      <vt:lpstr>Thank you!  Lea.Gynther@motiva.fi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Valtion kestävän kehityksen yhtiö</dc:title>
  <dc:subject/>
  <dc:creator>Sini Marttinen</dc:creator>
  <cp:keywords/>
  <dc:description/>
  <cp:lastModifiedBy>Ingrid Helene Magnussen</cp:lastModifiedBy>
  <cp:revision>4</cp:revision>
  <dcterms:created xsi:type="dcterms:W3CDTF">2023-01-26T13:45:50Z</dcterms:created>
  <dcterms:modified xsi:type="dcterms:W3CDTF">2023-09-27T07:34:55Z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0x01010054596B7D23C1DA409459779D4B7EB344</vt:lpwstr>
  </property>
  <property fmtid="{D5CDD505-2E9C-101B-9397-08002B2CF9AE}" pid="3" name="MediaServiceImageTags">
    <vt:lpwstr/>
  </property>
  <property fmtid="{D5CDD505-2E9C-101B-9397-08002B2CF9AE}" pid="4" name="Order">
    <vt:r8>525500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NVE_Tema">
    <vt:lpwstr/>
  </property>
  <property fmtid="{D5CDD505-2E9C-101B-9397-08002B2CF9AE}" pid="12" name="NVE_Dokumenttype">
    <vt:lpwstr/>
  </property>
</Properties>
</file>