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3">
  <p:sldMasterIdLst>
    <p:sldMasterId id="2147483648" r:id="rId4"/>
    <p:sldMasterId id="2147483672" r:id="rId5"/>
    <p:sldMasterId id="2147483660" r:id="rId6"/>
  </p:sldMasterIdLst>
  <p:notesMasterIdLst>
    <p:notesMasterId r:id="rId16"/>
  </p:notesMasterIdLst>
  <p:sldIdLst>
    <p:sldId id="1254" r:id="rId7"/>
    <p:sldId id="1459" r:id="rId8"/>
    <p:sldId id="412" r:id="rId9"/>
    <p:sldId id="1908" r:id="rId10"/>
    <p:sldId id="1912" r:id="rId11"/>
    <p:sldId id="422" r:id="rId12"/>
    <p:sldId id="1910" r:id="rId13"/>
    <p:sldId id="1909" r:id="rId14"/>
    <p:sldId id="1892" r:id="rId15"/>
  </p:sldIdLst>
  <p:sldSz cx="9144000" cy="6858000" type="screen4x3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Forfatte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3039" autoAdjust="0"/>
    <p:restoredTop sz="82609" autoAdjust="0"/>
  </p:normalViewPr>
  <p:slideViewPr>
    <p:cSldViewPr>
      <p:cViewPr varScale="1">
        <p:scale>
          <a:sx n="70" d="100"/>
          <a:sy n="70" d="100"/>
        </p:scale>
        <p:origin x="1626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1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ve-srv-10\Shared%20Folders\Company\STATISTIK\2020\Q1%202020\Prognosverktyg%20vindkraft%202020-04-03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385763085310459E-2"/>
          <c:y val="0.14895926330376585"/>
          <c:w val="0.67662408263716378"/>
          <c:h val="0.61323907504262698"/>
        </c:manualLayout>
      </c:layout>
      <c:lineChart>
        <c:grouping val="standard"/>
        <c:varyColors val="0"/>
        <c:ser>
          <c:idx val="0"/>
          <c:order val="0"/>
          <c:tx>
            <c:v>New turbine contracts (capacity)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9"/>
              <c:layout>
                <c:manualLayout>
                  <c:x val="0"/>
                  <c:y val="-1.6915421781158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F53-4CD2-8E4D-5B8E01710A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name>Mean value last 12 month</c:nam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movingAvg"/>
            <c:period val="4"/>
            <c:dispRSqr val="0"/>
            <c:dispEq val="0"/>
          </c:trendline>
          <c:cat>
            <c:strRef>
              <c:f>'Utv inv beslut'!$A$4:$A$30</c:f>
              <c:strCache>
                <c:ptCount val="27"/>
                <c:pt idx="0">
                  <c:v>Q3 2013</c:v>
                </c:pt>
                <c:pt idx="1">
                  <c:v>Q4 2013</c:v>
                </c:pt>
                <c:pt idx="2">
                  <c:v>Q1 2014</c:v>
                </c:pt>
                <c:pt idx="3">
                  <c:v>Q2 2014</c:v>
                </c:pt>
                <c:pt idx="4">
                  <c:v>Q3 2014</c:v>
                </c:pt>
                <c:pt idx="5">
                  <c:v>Q4 2014</c:v>
                </c:pt>
                <c:pt idx="6">
                  <c:v>Q1 2015</c:v>
                </c:pt>
                <c:pt idx="7">
                  <c:v>Q2 2015</c:v>
                </c:pt>
                <c:pt idx="8">
                  <c:v>Q3 2015</c:v>
                </c:pt>
                <c:pt idx="9">
                  <c:v>Q4 2015</c:v>
                </c:pt>
                <c:pt idx="10">
                  <c:v>Q1 2016</c:v>
                </c:pt>
                <c:pt idx="11">
                  <c:v>Q2 2016</c:v>
                </c:pt>
                <c:pt idx="12">
                  <c:v>Q3 2016</c:v>
                </c:pt>
                <c:pt idx="13">
                  <c:v>Q4 2016</c:v>
                </c:pt>
                <c:pt idx="14">
                  <c:v>Q1 2017</c:v>
                </c:pt>
                <c:pt idx="15">
                  <c:v>Q2 2017</c:v>
                </c:pt>
                <c:pt idx="16">
                  <c:v>Q3 2017</c:v>
                </c:pt>
                <c:pt idx="17">
                  <c:v>Q4 2017</c:v>
                </c:pt>
                <c:pt idx="18">
                  <c:v>Q1 2018</c:v>
                </c:pt>
                <c:pt idx="19">
                  <c:v>Q2 2018</c:v>
                </c:pt>
                <c:pt idx="20">
                  <c:v>Q3 2018</c:v>
                </c:pt>
                <c:pt idx="21">
                  <c:v>Q4 2018</c:v>
                </c:pt>
                <c:pt idx="22">
                  <c:v>Q1 2019</c:v>
                </c:pt>
                <c:pt idx="23">
                  <c:v>Q2 2019</c:v>
                </c:pt>
                <c:pt idx="24">
                  <c:v>Q3 2019</c:v>
                </c:pt>
                <c:pt idx="25">
                  <c:v>Q4 2019</c:v>
                </c:pt>
                <c:pt idx="26">
                  <c:v>Q1 2020</c:v>
                </c:pt>
              </c:strCache>
            </c:strRef>
          </c:cat>
          <c:val>
            <c:numRef>
              <c:f>'Utv inv beslut'!$B$4:$B$30</c:f>
              <c:numCache>
                <c:formatCode>0</c:formatCode>
                <c:ptCount val="27"/>
                <c:pt idx="0">
                  <c:v>275</c:v>
                </c:pt>
                <c:pt idx="1">
                  <c:v>105.7</c:v>
                </c:pt>
                <c:pt idx="2">
                  <c:v>247.90000000000003</c:v>
                </c:pt>
                <c:pt idx="3">
                  <c:v>50.299999999999912</c:v>
                </c:pt>
                <c:pt idx="4">
                  <c:v>221</c:v>
                </c:pt>
                <c:pt idx="5">
                  <c:v>114.8</c:v>
                </c:pt>
                <c:pt idx="6">
                  <c:v>188.9</c:v>
                </c:pt>
                <c:pt idx="7">
                  <c:v>25</c:v>
                </c:pt>
                <c:pt idx="8">
                  <c:v>51.3</c:v>
                </c:pt>
                <c:pt idx="9">
                  <c:v>48.6</c:v>
                </c:pt>
                <c:pt idx="10">
                  <c:v>62.5</c:v>
                </c:pt>
                <c:pt idx="11">
                  <c:v>160</c:v>
                </c:pt>
                <c:pt idx="12">
                  <c:v>65.900000000000006</c:v>
                </c:pt>
                <c:pt idx="13">
                  <c:v>273</c:v>
                </c:pt>
                <c:pt idx="14">
                  <c:v>2.35</c:v>
                </c:pt>
                <c:pt idx="15">
                  <c:v>634.95000000000005</c:v>
                </c:pt>
                <c:pt idx="16">
                  <c:v>25</c:v>
                </c:pt>
                <c:pt idx="17">
                  <c:v>1428.5500000000006</c:v>
                </c:pt>
                <c:pt idx="18">
                  <c:v>219.84999999999968</c:v>
                </c:pt>
                <c:pt idx="19">
                  <c:v>413.00000000000023</c:v>
                </c:pt>
                <c:pt idx="20">
                  <c:v>403</c:v>
                </c:pt>
                <c:pt idx="21">
                  <c:v>675</c:v>
                </c:pt>
                <c:pt idx="22" formatCode="General">
                  <c:v>1225</c:v>
                </c:pt>
                <c:pt idx="23">
                  <c:v>113.6</c:v>
                </c:pt>
                <c:pt idx="24">
                  <c:v>686</c:v>
                </c:pt>
                <c:pt idx="25">
                  <c:v>481</c:v>
                </c:pt>
                <c:pt idx="26">
                  <c:v>676.30000000000018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F53-4CD2-8E4D-5B8E01710A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4401952"/>
        <c:axId val="244402344"/>
      </c:lineChart>
      <c:catAx>
        <c:axId val="2444019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b-NO"/>
          </a:p>
        </c:txPr>
        <c:crossAx val="244402344"/>
        <c:crosses val="autoZero"/>
        <c:auto val="1"/>
        <c:lblAlgn val="ctr"/>
        <c:lblOffset val="100"/>
        <c:noMultiLvlLbl val="0"/>
      </c:catAx>
      <c:valAx>
        <c:axId val="244402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b-NO"/>
          </a:p>
        </c:txPr>
        <c:crossAx val="244401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0.05375</cdr:y>
    </cdr:from>
    <cdr:to>
      <cdr:x>0.06632</cdr:x>
      <cdr:y>0.17181</cdr:y>
    </cdr:to>
    <cdr:sp macro="" textlink="">
      <cdr:nvSpPr>
        <cdr:cNvPr id="2" name="textruta 1">
          <a:extLst xmlns:a="http://schemas.openxmlformats.org/drawingml/2006/main">
            <a:ext uri="{FF2B5EF4-FFF2-40B4-BE49-F238E27FC236}">
              <a16:creationId xmlns:a16="http://schemas.microsoft.com/office/drawing/2014/main" id="{7B69842A-CEDA-47C1-A4D6-91DBE1A01A19}"/>
            </a:ext>
          </a:extLst>
        </cdr:cNvPr>
        <cdr:cNvSpPr txBox="1"/>
      </cdr:nvSpPr>
      <cdr:spPr>
        <a:xfrm xmlns:a="http://schemas.openxmlformats.org/drawingml/2006/main">
          <a:off x="0" y="210430"/>
          <a:ext cx="476300" cy="4621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200">
              <a:latin typeface="Arial" pitchFamily="34" charset="0"/>
              <a:cs typeface="Arial" pitchFamily="34" charset="0"/>
            </a:rPr>
            <a:t>MW</a:t>
          </a:r>
          <a:endParaRPr lang="sv-SE" sz="110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7C0811-B0FD-452A-9EB3-0654AA256F1F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009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3009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61845-7E4D-4B91-BD58-0C09563C40C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7471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dirty="0"/>
          </a:p>
        </p:txBody>
      </p:sp>
      <p:sp>
        <p:nvSpPr>
          <p:cNvPr id="44036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C5C7D0A-8BCF-44F8-933F-267B57887783}" type="slidenum">
              <a:rPr lang="sv-SE" smtClean="0">
                <a:ea typeface="ＭＳ Ｐゴシック" pitchFamily="34" charset="-128"/>
              </a:rPr>
              <a:pPr/>
              <a:t>1</a:t>
            </a:fld>
            <a:endParaRPr lang="sv-SE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9756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7066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262897-AD7A-4FBE-82E3-89F7FF2B3BFA}" type="slidenum">
              <a:rPr lang="sv-SE" smtClean="0">
                <a:ea typeface="ＭＳ Ｐゴシック" pitchFamily="34" charset="-128"/>
              </a:rPr>
              <a:pPr/>
              <a:t>2</a:t>
            </a:fld>
            <a:endParaRPr lang="sv-SE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4179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 eaLnBrk="1" hangingPunct="1"/>
            <a:endParaRPr lang="sv-SE" dirty="0">
              <a:latin typeface="Arial" pitchFamily="34" charset="0"/>
              <a:ea typeface="ＭＳ Ｐゴシック"/>
            </a:endParaRPr>
          </a:p>
          <a:p>
            <a:pPr eaLnBrk="1" hangingPunct="1"/>
            <a:endParaRPr lang="sv-SE" dirty="0">
              <a:latin typeface="Arial" pitchFamily="34" charset="0"/>
              <a:ea typeface="ＭＳ Ｐゴシック"/>
            </a:endParaRPr>
          </a:p>
          <a:p>
            <a:pPr eaLnBrk="1" hangingPunct="1"/>
            <a:endParaRPr lang="sv-SE" dirty="0">
              <a:latin typeface="Arial" pitchFamily="34" charset="0"/>
              <a:ea typeface="ＭＳ Ｐゴシック"/>
            </a:endParaRPr>
          </a:p>
        </p:txBody>
      </p:sp>
      <p:sp>
        <p:nvSpPr>
          <p:cNvPr id="12292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9F02B8-F4CC-48BF-AFD7-AFF87F887C8B}" type="slidenum">
              <a:rPr lang="sv-SE" smtClean="0">
                <a:latin typeface="Arial" pitchFamily="34" charset="0"/>
                <a:ea typeface="ＭＳ Ｐゴシック"/>
                <a:cs typeface="ＭＳ Ｐゴシック"/>
              </a:rPr>
              <a:pPr/>
              <a:t>3</a:t>
            </a:fld>
            <a:endParaRPr lang="sv-SE">
              <a:latin typeface="Arial" pitchFamily="34" charset="0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2152169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dirty="0"/>
          </a:p>
        </p:txBody>
      </p:sp>
      <p:sp>
        <p:nvSpPr>
          <p:cNvPr id="7066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262897-AD7A-4FBE-82E3-89F7FF2B3BFA}" type="slidenum">
              <a:rPr lang="sv-SE" smtClean="0">
                <a:ea typeface="ＭＳ Ｐゴシック" pitchFamily="34" charset="-128"/>
              </a:rPr>
              <a:pPr/>
              <a:t>4</a:t>
            </a:fld>
            <a:endParaRPr lang="sv-SE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6476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dirty="0"/>
          </a:p>
        </p:txBody>
      </p:sp>
      <p:sp>
        <p:nvSpPr>
          <p:cNvPr id="7066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262897-AD7A-4FBE-82E3-89F7FF2B3BFA}" type="slidenum">
              <a:rPr lang="sv-SE" smtClean="0">
                <a:ea typeface="ＭＳ Ｐゴシック" pitchFamily="34" charset="-128"/>
              </a:rPr>
              <a:pPr/>
              <a:t>5</a:t>
            </a:fld>
            <a:endParaRPr lang="sv-SE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2141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427097-AD46-410E-9BCF-4F4D080FF944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1645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dirty="0"/>
          </a:p>
        </p:txBody>
      </p:sp>
      <p:sp>
        <p:nvSpPr>
          <p:cNvPr id="7066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262897-AD7A-4FBE-82E3-89F7FF2B3BFA}" type="slidenum">
              <a:rPr lang="sv-SE" smtClean="0">
                <a:ea typeface="ＭＳ Ｐゴシック" pitchFamily="34" charset="-128"/>
              </a:rPr>
              <a:pPr/>
              <a:t>7</a:t>
            </a:fld>
            <a:endParaRPr lang="sv-SE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1238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dirty="0"/>
          </a:p>
        </p:txBody>
      </p:sp>
      <p:sp>
        <p:nvSpPr>
          <p:cNvPr id="7066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262897-AD7A-4FBE-82E3-89F7FF2B3BFA}" type="slidenum">
              <a:rPr lang="sv-SE" smtClean="0">
                <a:ea typeface="ＭＳ Ｐゴシック" pitchFamily="34" charset="-128"/>
              </a:rPr>
              <a:pPr/>
              <a:t>8</a:t>
            </a:fld>
            <a:endParaRPr lang="sv-SE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32704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44036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C5C7D0A-8BCF-44F8-933F-267B57887783}" type="slidenum">
              <a:rPr lang="sv-SE" smtClean="0">
                <a:ea typeface="ＭＳ Ｐゴシック" pitchFamily="34" charset="-128"/>
              </a:rPr>
              <a:pPr/>
              <a:t>9</a:t>
            </a:fld>
            <a:endParaRPr lang="sv-SE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7393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B04A-AC61-476F-A457-1D572FA7B6E5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9E27F-5DF9-4C5D-A428-BD59C4BE44A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B04A-AC61-476F-A457-1D572FA7B6E5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9E27F-5DF9-4C5D-A428-BD59C4BE44A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B04A-AC61-476F-A457-1D572FA7B6E5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9E27F-5DF9-4C5D-A428-BD59C4BE44A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4222-57CE-42BF-B1A1-A9030E65DC2A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72643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8FB010-1C0E-4B2D-8FD4-E20E5E87F93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4222-57CE-42BF-B1A1-A9030E65DC2A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72643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8FB010-1C0E-4B2D-8FD4-E20E5E87F93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4222-57CE-42BF-B1A1-A9030E65DC2A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72643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8FB010-1C0E-4B2D-8FD4-E20E5E87F93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4222-57CE-42BF-B1A1-A9030E65DC2A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272643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8FB010-1C0E-4B2D-8FD4-E20E5E87F93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4222-57CE-42BF-B1A1-A9030E65DC2A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272643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8FB010-1C0E-4B2D-8FD4-E20E5E87F93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4222-57CE-42BF-B1A1-A9030E65DC2A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272643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8FB010-1C0E-4B2D-8FD4-E20E5E87F93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4222-57CE-42BF-B1A1-A9030E65DC2A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272643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8FB010-1C0E-4B2D-8FD4-E20E5E87F93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4222-57CE-42BF-B1A1-A9030E65DC2A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272643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8FB010-1C0E-4B2D-8FD4-E20E5E87F93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B04A-AC61-476F-A457-1D572FA7B6E5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9E27F-5DF9-4C5D-A428-BD59C4BE44A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4222-57CE-42BF-B1A1-A9030E65DC2A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272643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8FB010-1C0E-4B2D-8FD4-E20E5E87F93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4222-57CE-42BF-B1A1-A9030E65DC2A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72643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8FB010-1C0E-4B2D-8FD4-E20E5E87F93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4222-57CE-42BF-B1A1-A9030E65DC2A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72643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8FB010-1C0E-4B2D-8FD4-E20E5E87F93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EED4-70E0-46ED-BAA5-C52A6F51A9EE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AB9C-597E-4F7F-A672-F1145D0CB16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EED4-70E0-46ED-BAA5-C52A6F51A9EE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AB9C-597E-4F7F-A672-F1145D0CB16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EED4-70E0-46ED-BAA5-C52A6F51A9EE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AB9C-597E-4F7F-A672-F1145D0CB16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EED4-70E0-46ED-BAA5-C52A6F51A9EE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AB9C-597E-4F7F-A672-F1145D0CB16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EED4-70E0-46ED-BAA5-C52A6F51A9EE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AB9C-597E-4F7F-A672-F1145D0CB16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EED4-70E0-46ED-BAA5-C52A6F51A9EE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AB9C-597E-4F7F-A672-F1145D0CB16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EED4-70E0-46ED-BAA5-C52A6F51A9EE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AB9C-597E-4F7F-A672-F1145D0CB16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B04A-AC61-476F-A457-1D572FA7B6E5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9E27F-5DF9-4C5D-A428-BD59C4BE44A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EED4-70E0-46ED-BAA5-C52A6F51A9EE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AB9C-597E-4F7F-A672-F1145D0CB16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EED4-70E0-46ED-BAA5-C52A6F51A9EE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AB9C-597E-4F7F-A672-F1145D0CB16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EED4-70E0-46ED-BAA5-C52A6F51A9EE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AB9C-597E-4F7F-A672-F1145D0CB16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EED4-70E0-46ED-BAA5-C52A6F51A9EE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AB9C-597E-4F7F-A672-F1145D0CB16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B04A-AC61-476F-A457-1D572FA7B6E5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9E27F-5DF9-4C5D-A428-BD59C4BE44A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B04A-AC61-476F-A457-1D572FA7B6E5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9E27F-5DF9-4C5D-A428-BD59C4BE44A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B04A-AC61-476F-A457-1D572FA7B6E5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9E27F-5DF9-4C5D-A428-BD59C4BE44A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B04A-AC61-476F-A457-1D572FA7B6E5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9E27F-5DF9-4C5D-A428-BD59C4BE44A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B04A-AC61-476F-A457-1D572FA7B6E5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9E27F-5DF9-4C5D-A428-BD59C4BE44A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B04A-AC61-476F-A457-1D572FA7B6E5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9E27F-5DF9-4C5D-A428-BD59C4BE44A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8B04A-AC61-476F-A457-1D572FA7B6E5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9E27F-5DF9-4C5D-A428-BD59C4BE44A6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F4222-57CE-42BF-B1A1-A9030E65DC2A}" type="datetimeFigureOut">
              <a:rPr lang="sv-SE" smtClean="0"/>
              <a:pPr/>
              <a:t>2020-06-09</a:t>
            </a:fld>
            <a:endParaRPr lang="sv-SE" dirty="0"/>
          </a:p>
        </p:txBody>
      </p:sp>
      <p:pic>
        <p:nvPicPr>
          <p:cNvPr id="7" name="Bildobjekt 6" descr="SV_svensk_cmyk utan bakgrund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452321" y="6021289"/>
            <a:ext cx="1296143" cy="4876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BEED4-70E0-46ED-BAA5-C52A6F51A9EE}" type="datetimeFigureOut">
              <a:rPr lang="sv-SE" smtClean="0"/>
              <a:pPr/>
              <a:t>2020-06-09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CAB9C-597E-4F7F-A672-F1145D0CB160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IMGP865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ruta 2"/>
          <p:cNvSpPr txBox="1"/>
          <p:nvPr/>
        </p:nvSpPr>
        <p:spPr>
          <a:xfrm>
            <a:off x="395536" y="476672"/>
            <a:ext cx="849694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Elcertifikatsystemet – stoppregel</a:t>
            </a:r>
          </a:p>
          <a:p>
            <a:endParaRPr lang="sv-SE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sv-SE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sv-SE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sv-SE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sv-SE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sv-SE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sv-SE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sv-SE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sv-SE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sv-SE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sv-SE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sv-SE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sv-SE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sv-SE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sv-SE" sz="2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Webinarium</a:t>
            </a:r>
            <a:endParaRPr lang="sv-SE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sv-S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2020-06-11  </a:t>
            </a:r>
          </a:p>
        </p:txBody>
      </p:sp>
    </p:spTree>
    <p:extLst>
      <p:ext uri="{BB962C8B-B14F-4D97-AF65-F5344CB8AC3E}">
        <p14:creationId xmlns:p14="http://schemas.microsoft.com/office/powerpoint/2010/main" val="353726385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ubrik 4"/>
          <p:cNvSpPr>
            <a:spLocks noGrp="1"/>
          </p:cNvSpPr>
          <p:nvPr>
            <p:ph type="title"/>
          </p:nvPr>
        </p:nvSpPr>
        <p:spPr>
          <a:xfrm>
            <a:off x="602341" y="563194"/>
            <a:ext cx="8290139" cy="548680"/>
          </a:xfrm>
        </p:spPr>
        <p:txBody>
          <a:bodyPr anchor="b">
            <a:normAutofit fontScale="90000"/>
          </a:bodyPr>
          <a:lstStyle/>
          <a:p>
            <a:pPr algn="l"/>
            <a:r>
              <a:rPr lang="sv-SE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Stoppregel – regeringens utfästelse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4D752A6-6879-4A55-955C-126723F43C4D}"/>
              </a:ext>
            </a:extLst>
          </p:cNvPr>
          <p:cNvSpPr/>
          <p:nvPr/>
        </p:nvSpPr>
        <p:spPr>
          <a:xfrm>
            <a:off x="1072760" y="1675010"/>
            <a:ext cx="7349300" cy="408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Regeringens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proposition 2016/17:179: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7000"/>
              </a:lnSpc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”Det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är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införandet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av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stoppmekanism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ska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användas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för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förhindra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överutbyggnad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av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elproduktion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av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förnybar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el” </a:t>
            </a:r>
          </a:p>
          <a:p>
            <a:pPr>
              <a:lnSpc>
                <a:spcPct val="107000"/>
              </a:lnSpc>
            </a:pP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en-US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skälen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för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regeringens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bedömning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ct val="107000"/>
              </a:lnSpc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Avsaknaden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av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stoppregel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Sverige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kan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leda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till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ett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överutbud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av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elcertifikat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och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därmed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priskollaps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”….</a:t>
            </a:r>
          </a:p>
          <a:p>
            <a:pPr>
              <a:lnSpc>
                <a:spcPct val="107000"/>
              </a:lnSpc>
            </a:pP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”Sverige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bör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därför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införa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stoppregel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ska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bidra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till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balans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mellan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utbud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och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efterfrågan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på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elcertifikatmarknaden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”.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sv-SE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6227099-B0A3-49C4-B065-5FCCC53EDA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477" y="5749655"/>
            <a:ext cx="1298439" cy="63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16465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 bwMode="auto">
          <a:xfrm>
            <a:off x="251520" y="5445224"/>
            <a:ext cx="2088232" cy="7920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854348" y="6021891"/>
            <a:ext cx="757931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latin typeface="Arial" pitchFamily="34" charset="0"/>
                <a:cs typeface="Arial" pitchFamily="34" charset="0"/>
              </a:rPr>
              <a:t>* Figures from all turbine manufacturers acting on the Swedish market</a:t>
            </a:r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10BB94FD-E4CE-4DF0-9BE3-DE5DBF4D59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477" y="5749655"/>
            <a:ext cx="1298439" cy="631673"/>
          </a:xfrm>
          <a:prstGeom prst="rect">
            <a:avLst/>
          </a:prstGeom>
        </p:spPr>
      </p:pic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80036875-D7E5-4B4C-AEEB-2DE364C78B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8772954"/>
              </p:ext>
            </p:extLst>
          </p:nvPr>
        </p:nvGraphicFramePr>
        <p:xfrm>
          <a:off x="612694" y="1107595"/>
          <a:ext cx="9580471" cy="4503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Rubrik 1">
            <a:extLst>
              <a:ext uri="{FF2B5EF4-FFF2-40B4-BE49-F238E27FC236}">
                <a16:creationId xmlns:a16="http://schemas.microsoft.com/office/drawing/2014/main" id="{1148D24A-494D-4EB4-AA05-D0C632275411}"/>
              </a:ext>
            </a:extLst>
          </p:cNvPr>
          <p:cNvSpPr txBox="1">
            <a:spLocks/>
          </p:cNvSpPr>
          <p:nvPr/>
        </p:nvSpPr>
        <p:spPr>
          <a:xfrm>
            <a:off x="539750" y="333375"/>
            <a:ext cx="8424863" cy="777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200" b="1" dirty="0">
                <a:solidFill>
                  <a:srgbClr val="0070C0"/>
                </a:solidFill>
                <a:latin typeface="Helvetica" pitchFamily="34" charset="0"/>
              </a:rPr>
              <a:t>95 miljarder i investeringar sedan EÖK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D589133F-925E-453E-BC0D-FC690D959DE0}"/>
              </a:ext>
            </a:extLst>
          </p:cNvPr>
          <p:cNvSpPr/>
          <p:nvPr/>
        </p:nvSpPr>
        <p:spPr>
          <a:xfrm>
            <a:off x="3827920" y="1502008"/>
            <a:ext cx="17761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Proposition 2016/17:179</a:t>
            </a:r>
          </a:p>
        </p:txBody>
      </p:sp>
      <p:cxnSp>
        <p:nvCxnSpPr>
          <p:cNvPr id="15" name="Rak koppling 14">
            <a:extLst>
              <a:ext uri="{FF2B5EF4-FFF2-40B4-BE49-F238E27FC236}">
                <a16:creationId xmlns:a16="http://schemas.microsoft.com/office/drawing/2014/main" id="{02300C35-49C0-4702-BB3F-32D1F888C8B1}"/>
              </a:ext>
            </a:extLst>
          </p:cNvPr>
          <p:cNvCxnSpPr>
            <a:cxnSpLocks/>
          </p:cNvCxnSpPr>
          <p:nvPr/>
        </p:nvCxnSpPr>
        <p:spPr>
          <a:xfrm flipV="1">
            <a:off x="4716016" y="1779007"/>
            <a:ext cx="0" cy="2773157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6934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ubrik 4"/>
          <p:cNvSpPr>
            <a:spLocks noGrp="1"/>
          </p:cNvSpPr>
          <p:nvPr>
            <p:ph type="title"/>
          </p:nvPr>
        </p:nvSpPr>
        <p:spPr>
          <a:xfrm>
            <a:off x="602341" y="563194"/>
            <a:ext cx="8686800" cy="548680"/>
          </a:xfrm>
        </p:spPr>
        <p:txBody>
          <a:bodyPr anchor="b">
            <a:normAutofit fontScale="90000"/>
          </a:bodyPr>
          <a:lstStyle/>
          <a:p>
            <a:pPr algn="l"/>
            <a:r>
              <a:rPr lang="sv-SE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Vindkraftens miljardprogram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4D752A6-6879-4A55-955C-126723F43C4D}"/>
              </a:ext>
            </a:extLst>
          </p:cNvPr>
          <p:cNvSpPr/>
          <p:nvPr/>
        </p:nvSpPr>
        <p:spPr>
          <a:xfrm>
            <a:off x="2314657" y="2090172"/>
            <a:ext cx="451468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sv-SE" sz="2400" b="1" dirty="0">
                <a:latin typeface="Arial" pitchFamily="34" charset="0"/>
                <a:cs typeface="Arial" pitchFamily="34" charset="0"/>
              </a:rPr>
              <a:t>Ny vindkraft 2017–2022</a:t>
            </a:r>
          </a:p>
          <a:p>
            <a:pPr marL="0" lvl="1"/>
            <a:endParaRPr lang="sv-SE" sz="2400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v-SE" sz="2400" dirty="0">
                <a:latin typeface="Arial" pitchFamily="34" charset="0"/>
                <a:cs typeface="Arial" pitchFamily="34" charset="0"/>
              </a:rPr>
              <a:t>27,95 TWh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v-SE" sz="2400" dirty="0">
                <a:latin typeface="Arial" pitchFamily="34" charset="0"/>
                <a:cs typeface="Arial" pitchFamily="34" charset="0"/>
              </a:rPr>
              <a:t>2 067 vindkraftverk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v-SE" sz="2400" dirty="0">
                <a:latin typeface="Arial" pitchFamily="34" charset="0"/>
                <a:cs typeface="Arial" pitchFamily="34" charset="0"/>
              </a:rPr>
              <a:t>8 456 MW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sv-SE" sz="2400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v-SE" sz="2400" dirty="0">
                <a:latin typeface="Arial" pitchFamily="34" charset="0"/>
                <a:cs typeface="Arial" pitchFamily="34" charset="0"/>
              </a:rPr>
              <a:t>Investering ca 95 miljarder kr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6227099-B0A3-49C4-B065-5FCCC53EDA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477" y="5749655"/>
            <a:ext cx="1298439" cy="63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25810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ubrik 4"/>
          <p:cNvSpPr>
            <a:spLocks noGrp="1"/>
          </p:cNvSpPr>
          <p:nvPr>
            <p:ph type="title"/>
          </p:nvPr>
        </p:nvSpPr>
        <p:spPr>
          <a:xfrm>
            <a:off x="602341" y="563194"/>
            <a:ext cx="8686800" cy="548680"/>
          </a:xfrm>
        </p:spPr>
        <p:txBody>
          <a:bodyPr anchor="b">
            <a:normAutofit fontScale="90000"/>
          </a:bodyPr>
          <a:lstStyle/>
          <a:p>
            <a:pPr algn="l"/>
            <a:r>
              <a:rPr lang="sv-SE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Elkonsumentens kostnad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6227099-B0A3-49C4-B065-5FCCC53EDA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477" y="5749655"/>
            <a:ext cx="1298439" cy="631673"/>
          </a:xfrm>
          <a:prstGeom prst="rect">
            <a:avLst/>
          </a:prstGeom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796C7FB9-65E3-443D-BF1A-CCF0F3C4D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061" y="1628800"/>
            <a:ext cx="6431877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Få länder har haft så låg kostnad för stödsystem till förnybar elproduktion som Sverige. </a:t>
            </a:r>
          </a:p>
          <a:p>
            <a:endParaRPr lang="sv-S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För helhetsbilden är det viktigt att ta hänsyn till den elprispressande effekten av att mer förnybar elproduktion kommer in i elsystemet. </a:t>
            </a:r>
          </a:p>
          <a:p>
            <a:endParaRPr lang="sv-S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Energimyndigheten och </a:t>
            </a:r>
            <a:r>
              <a:rPr lang="sv-SE" sz="1600" dirty="0" err="1">
                <a:latin typeface="Arial" panose="020B0604020202020204" pitchFamily="34" charset="0"/>
                <a:cs typeface="Arial" panose="020B0604020202020204" pitchFamily="34" charset="0"/>
              </a:rPr>
              <a:t>Sweco</a:t>
            </a:r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 bedömer att utbyggnaden av förnybar elproduktion ger en elprispressande effekt, allt annat lika, med 3-9 öre/kWh vid ytterligare 18 TWh. </a:t>
            </a:r>
          </a:p>
          <a:p>
            <a:endParaRPr lang="sv-S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Elkonsumenten får ett lägre elpris som fullt ut kompenserar för elcertifikatkostnaden.</a:t>
            </a:r>
          </a:p>
        </p:txBody>
      </p:sp>
    </p:spTree>
    <p:extLst>
      <p:ext uri="{BB962C8B-B14F-4D97-AF65-F5344CB8AC3E}">
        <p14:creationId xmlns:p14="http://schemas.microsoft.com/office/powerpoint/2010/main" val="248223120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BABAC8D-5E9F-44E4-B0E3-FF3D82C54F57}"/>
              </a:ext>
            </a:extLst>
          </p:cNvPr>
          <p:cNvSpPr/>
          <p:nvPr/>
        </p:nvSpPr>
        <p:spPr>
          <a:xfrm>
            <a:off x="997368" y="1659012"/>
            <a:ext cx="7204258" cy="154800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149" y="1659013"/>
            <a:ext cx="7420283" cy="1548000"/>
          </a:xfrm>
        </p:spPr>
        <p:txBody>
          <a:bodyPr anchor="ctr">
            <a:noAutofit/>
          </a:bodyPr>
          <a:lstStyle/>
          <a:p>
            <a:r>
              <a:rPr lang="sv-SE" sz="2000" b="1" dirty="0">
                <a:latin typeface="Arial" panose="020B0604020202020204" pitchFamily="34" charset="0"/>
                <a:cs typeface="Arial" panose="020B0604020202020204" pitchFamily="34" charset="0"/>
              </a:rPr>
              <a:t>Samma tidsstopp som Norge (31 december 2021)</a:t>
            </a:r>
          </a:p>
          <a:p>
            <a:r>
              <a:rPr lang="sv-SE" sz="2000" b="1" dirty="0">
                <a:latin typeface="Arial" panose="020B0604020202020204" pitchFamily="34" charset="0"/>
                <a:cs typeface="Arial" panose="020B0604020202020204" pitchFamily="34" charset="0"/>
              </a:rPr>
              <a:t>Tilldelningsstopp vid 46,4*15= 696 miljoner certifikat</a:t>
            </a:r>
          </a:p>
          <a:p>
            <a:r>
              <a:rPr lang="sv-SE" sz="2000" b="1" dirty="0">
                <a:latin typeface="Arial" panose="020B0604020202020204" pitchFamily="34" charset="0"/>
                <a:cs typeface="Arial" panose="020B0604020202020204" pitchFamily="34" charset="0"/>
              </a:rPr>
              <a:t>Framtung komprimering av kvotkurvan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6CA14158-5F76-429D-A594-BDA9358A24D8}"/>
              </a:ext>
            </a:extLst>
          </p:cNvPr>
          <p:cNvSpPr txBox="1"/>
          <p:nvPr/>
        </p:nvSpPr>
        <p:spPr>
          <a:xfrm>
            <a:off x="1588482" y="3650988"/>
            <a:ext cx="7204258" cy="1893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Vid tidstoppet förväntas minst 19 TWh överutbyggnad. 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Tilldelningsmålet nås under perioden 2025-2029. 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Anläggningar som tas i drift 2021 får maximalt 8 år av elcertifikat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Systemet kan avslutas 2035 istället för 2045.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Stängning i balans - skapar förutsättningar för ett värde på elcertifikaten. </a:t>
            </a:r>
          </a:p>
        </p:txBody>
      </p:sp>
      <p:sp>
        <p:nvSpPr>
          <p:cNvPr id="6" name="Rubrik 4">
            <a:extLst>
              <a:ext uri="{FF2B5EF4-FFF2-40B4-BE49-F238E27FC236}">
                <a16:creationId xmlns:a16="http://schemas.microsoft.com/office/drawing/2014/main" id="{D8AFE5E4-EA68-4992-BC9E-2AA0FD15C88C}"/>
              </a:ext>
            </a:extLst>
          </p:cNvPr>
          <p:cNvSpPr txBox="1">
            <a:spLocks/>
          </p:cNvSpPr>
          <p:nvPr/>
        </p:nvSpPr>
        <p:spPr>
          <a:xfrm>
            <a:off x="598170" y="476672"/>
            <a:ext cx="8229600" cy="6926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1790700" algn="l"/>
              </a:tabLst>
            </a:pPr>
            <a:r>
              <a:rPr lang="sv-SE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Svensk Vindenergis förslag</a:t>
            </a:r>
          </a:p>
        </p:txBody>
      </p:sp>
    </p:spTree>
    <p:extLst>
      <p:ext uri="{BB962C8B-B14F-4D97-AF65-F5344CB8AC3E}">
        <p14:creationId xmlns:p14="http://schemas.microsoft.com/office/powerpoint/2010/main" val="2482632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ubrik 4"/>
          <p:cNvSpPr>
            <a:spLocks noGrp="1"/>
          </p:cNvSpPr>
          <p:nvPr>
            <p:ph type="title"/>
          </p:nvPr>
        </p:nvSpPr>
        <p:spPr>
          <a:xfrm>
            <a:off x="602341" y="563194"/>
            <a:ext cx="8686800" cy="548680"/>
          </a:xfrm>
        </p:spPr>
        <p:txBody>
          <a:bodyPr anchor="b">
            <a:normAutofit fontScale="90000"/>
          </a:bodyPr>
          <a:lstStyle/>
          <a:p>
            <a:pPr algn="l"/>
            <a:r>
              <a:rPr lang="sv-SE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Remissvaren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6227099-B0A3-49C4-B065-5FCCC53EDA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477" y="5749655"/>
            <a:ext cx="1298439" cy="631673"/>
          </a:xfrm>
          <a:prstGeom prst="rect">
            <a:avLst/>
          </a:prstGeom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796C7FB9-65E3-443D-BF1A-CCF0F3C4D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240" y="1410004"/>
            <a:ext cx="7686184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86 svar räknas in i underlaget (de på remisslistan + de som svarat på eget bevåg)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40 har inga synpunkter eller har inte svarat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20 vill se stängning i balans eller fast pris på certifikaten (olika modeller)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20 tillstyrker regeringens förslag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6 avstyrker helt av olika orsaker </a:t>
            </a:r>
          </a:p>
          <a:p>
            <a:pPr lvl="1"/>
            <a:endParaRPr lang="sv-S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Av de 20 som tillstyrker regeringens förslag är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7 traditionella kraftbolag och deras branschorganisation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4 myndigheter</a:t>
            </a:r>
          </a:p>
          <a:p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De traditionella kraftbolagen har merparten av sin produktion utanför elcertifikatsystemet och deras sammanlagda marknadsandel minskar snabbt. </a:t>
            </a:r>
          </a:p>
          <a:p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De står tillsammans för mindre än 10% av de cirka 95 miljarder som investeras i vindkraft 2017-2022. </a:t>
            </a:r>
          </a:p>
          <a:p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De myndigheter som tillstyrker regeringens förslag nämner inte på något ställe politikens löfte att stänga elcertifikatsystemet i balans.</a:t>
            </a:r>
          </a:p>
        </p:txBody>
      </p:sp>
    </p:spTree>
    <p:extLst>
      <p:ext uri="{BB962C8B-B14F-4D97-AF65-F5344CB8AC3E}">
        <p14:creationId xmlns:p14="http://schemas.microsoft.com/office/powerpoint/2010/main" val="216719904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ubrik 4"/>
          <p:cNvSpPr>
            <a:spLocks noGrp="1"/>
          </p:cNvSpPr>
          <p:nvPr>
            <p:ph type="title"/>
          </p:nvPr>
        </p:nvSpPr>
        <p:spPr>
          <a:xfrm>
            <a:off x="602341" y="563194"/>
            <a:ext cx="8686800" cy="548680"/>
          </a:xfrm>
        </p:spPr>
        <p:txBody>
          <a:bodyPr anchor="b">
            <a:normAutofit fontScale="90000"/>
          </a:bodyPr>
          <a:lstStyle/>
          <a:p>
            <a:pPr algn="l"/>
            <a:r>
              <a:rPr lang="sv-SE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Om regeringens utfästelse inte infrias?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6227099-B0A3-49C4-B065-5FCCC53EDA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477" y="5749655"/>
            <a:ext cx="1298439" cy="631673"/>
          </a:xfrm>
          <a:prstGeom prst="rect">
            <a:avLst/>
          </a:prstGeom>
        </p:spPr>
      </p:pic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89AD50E7-CCEC-497F-BC03-DC32C320F9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941250"/>
              </p:ext>
            </p:extLst>
          </p:nvPr>
        </p:nvGraphicFramePr>
        <p:xfrm>
          <a:off x="602340" y="4005064"/>
          <a:ext cx="7340434" cy="11060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45696587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75765478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106595553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245148990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236916917"/>
                    </a:ext>
                  </a:extLst>
                </a:gridCol>
                <a:gridCol w="644282">
                  <a:extLst>
                    <a:ext uri="{9D8B030D-6E8A-4147-A177-3AD203B41FA5}">
                      <a16:colId xmlns:a16="http://schemas.microsoft.com/office/drawing/2014/main" val="1491967490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821562901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474490350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4199795804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Måluppfyllelse per 2019-12-31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</a:t>
                      </a:r>
                      <a:endParaRPr lang="sv-S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Vatten</a:t>
                      </a:r>
                      <a:endParaRPr lang="sv-S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Vind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Totalt</a:t>
                      </a:r>
                      <a:endParaRPr lang="sv-S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Åtagande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Över-utbyggnad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Över-utbyggn</a:t>
                      </a:r>
                      <a:r>
                        <a:rPr lang="sv-S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%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68497331"/>
                  </a:ext>
                </a:extLst>
              </a:tr>
              <a:tr h="242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Sverige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4,838</a:t>
                      </a:r>
                      <a:endParaRPr lang="sv-S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0,306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1,216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33,714</a:t>
                      </a:r>
                      <a:endParaRPr lang="sv-S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40,074</a:t>
                      </a:r>
                      <a:endParaRPr lang="sv-S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33,200</a:t>
                      </a:r>
                      <a:endParaRPr lang="sv-S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6,874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20,7%</a:t>
                      </a:r>
                      <a:endParaRPr lang="sv-S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85435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Norge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</a:t>
                      </a:r>
                      <a:endParaRPr lang="sv-S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0,010</a:t>
                      </a:r>
                      <a:endParaRPr lang="sv-S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7,947</a:t>
                      </a:r>
                      <a:endParaRPr lang="sv-S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13,502</a:t>
                      </a:r>
                      <a:endParaRPr lang="sv-S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21,459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13,200</a:t>
                      </a:r>
                      <a:endParaRPr lang="sv-S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8,259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62,6%</a:t>
                      </a:r>
                      <a:endParaRPr lang="sv-S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414838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Totalt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4,838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0,316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9,163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47,216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61,533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46,400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15,133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32,6%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41308413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796C7FB9-65E3-443D-BF1A-CCF0F3C4D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1310572"/>
            <a:ext cx="718719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Om inte elcertifikatsystemet stängs i balans går priset på elcertifikaten mot noll - producenterna blir utan ersättning för den utbyggnad de varit med och bekostat.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v-SE" altLang="sv-SE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Hårdast straffas de svenska producenterna eftersom överutbyggnaden, i förhållande till åtagandet, är väsentligt större i Norge än i Sverige.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v-SE" altLang="sv-SE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Om det inte går att komma överens med Norge om stängning i balans bör Sverige överväga att lämna det gemensamma elcertifikatsystemet.</a:t>
            </a:r>
          </a:p>
        </p:txBody>
      </p:sp>
    </p:spTree>
    <p:extLst>
      <p:ext uri="{BB962C8B-B14F-4D97-AF65-F5344CB8AC3E}">
        <p14:creationId xmlns:p14="http://schemas.microsoft.com/office/powerpoint/2010/main" val="211519784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IMGP865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178351" y="0"/>
            <a:ext cx="10322351" cy="6858000"/>
          </a:xfrm>
          <a:prstGeom prst="rect">
            <a:avLst/>
          </a:prstGeom>
        </p:spPr>
      </p:pic>
      <p:sp>
        <p:nvSpPr>
          <p:cNvPr id="3" name="textruta 2"/>
          <p:cNvSpPr txBox="1"/>
          <p:nvPr/>
        </p:nvSpPr>
        <p:spPr>
          <a:xfrm>
            <a:off x="1043608" y="1397674"/>
            <a:ext cx="80283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Tack!</a:t>
            </a:r>
          </a:p>
          <a:p>
            <a:pPr algn="ctr"/>
            <a:endParaRPr lang="sv-S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sv-S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sv-S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sv-S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sv-S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sv-S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sv-S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sv-S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sv-S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sv-S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sv-S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sv-S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sv-S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Tomas Hallberg</a:t>
            </a:r>
          </a:p>
          <a:p>
            <a:pPr algn="r"/>
            <a:r>
              <a:rPr lang="sv-S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www.svenskvindenergi.org</a:t>
            </a:r>
          </a:p>
        </p:txBody>
      </p:sp>
    </p:spTree>
    <p:extLst>
      <p:ext uri="{BB962C8B-B14F-4D97-AF65-F5344CB8AC3E}">
        <p14:creationId xmlns:p14="http://schemas.microsoft.com/office/powerpoint/2010/main" val="19004258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27DCDB6A7755D4384D20ED63C0AF9E3" ma:contentTypeVersion="10" ma:contentTypeDescription="Opprett et nytt dokument." ma:contentTypeScope="" ma:versionID="a8926850fbbc749077808c4f0fea1227">
  <xsd:schema xmlns:xsd="http://www.w3.org/2001/XMLSchema" xmlns:xs="http://www.w3.org/2001/XMLSchema" xmlns:p="http://schemas.microsoft.com/office/2006/metadata/properties" xmlns:ns3="ae644acb-22b2-484a-8ed1-4f3f83d954f8" xmlns:ns4="39f6fbff-1dce-49bb-ba22-df6081f27465" targetNamespace="http://schemas.microsoft.com/office/2006/metadata/properties" ma:root="true" ma:fieldsID="7fe0517ce7d7576a0d9326ac770ccbcd" ns3:_="" ns4:_="">
    <xsd:import namespace="ae644acb-22b2-484a-8ed1-4f3f83d954f8"/>
    <xsd:import namespace="39f6fbff-1dce-49bb-ba22-df6081f2746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44acb-22b2-484a-8ed1-4f3f83d954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for deling av tips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f6fbff-1dce-49bb-ba22-df6081f274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D5FA30-0201-49B3-A4B1-FC93605C5B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644acb-22b2-484a-8ed1-4f3f83d954f8"/>
    <ds:schemaRef ds:uri="39f6fbff-1dce-49bb-ba22-df6081f274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B60380-7D58-46AC-B8C4-D314B80ED2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384AB7-9E5A-4A7E-8F30-7D52A956C5A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525</Words>
  <Application>Microsoft Office PowerPoint</Application>
  <PresentationFormat>Skjermfremvisning (4:3)</PresentationFormat>
  <Paragraphs>137</Paragraphs>
  <Slides>9</Slides>
  <Notes>9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9</vt:i4>
      </vt:variant>
    </vt:vector>
  </HeadingPairs>
  <TitlesOfParts>
    <vt:vector size="15" baseType="lpstr">
      <vt:lpstr>Arial</vt:lpstr>
      <vt:lpstr>Calibri</vt:lpstr>
      <vt:lpstr>Helvetica</vt:lpstr>
      <vt:lpstr>Office-tema</vt:lpstr>
      <vt:lpstr>1_Anpassad formgivning</vt:lpstr>
      <vt:lpstr>Anpassad formgivning</vt:lpstr>
      <vt:lpstr>PowerPoint-presentasjon</vt:lpstr>
      <vt:lpstr>Stoppregel – regeringens utfästelse</vt:lpstr>
      <vt:lpstr>PowerPoint-presentasjon</vt:lpstr>
      <vt:lpstr>Vindkraftens miljardprogram</vt:lpstr>
      <vt:lpstr>Elkonsumentens kostnad</vt:lpstr>
      <vt:lpstr>PowerPoint-presentasjon</vt:lpstr>
      <vt:lpstr>Remissvaren</vt:lpstr>
      <vt:lpstr>Om regeringens utfästelse inte infrias?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2020-04-21T13:55:30Z</dcterms:created>
  <dcterms:modified xsi:type="dcterms:W3CDTF">2020-06-09T08:04:04Z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0x010100627DCDB6A7755D4384D20ED63C0AF9E3</vt:lpwstr>
  </property>
</Properties>
</file>