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1" r:id="rId6"/>
    <p:sldId id="263" r:id="rId7"/>
    <p:sldId id="262" r:id="rId8"/>
    <p:sldId id="264" r:id="rId9"/>
    <p:sldId id="265" r:id="rId10"/>
    <p:sldId id="257" r:id="rId11"/>
  </p:sldIdLst>
  <p:sldSz cx="12192000" cy="6858000"/>
  <p:notesSz cx="6858000" cy="9144000"/>
  <p:custDataLst>
    <p:tags r:id="rId12"/>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y Hallgren" initials="WH" lastIdx="1" clrIdx="0">
    <p:extLst>
      <p:ext uri="{19B8F6BF-5375-455C-9EA6-DF929625EA0E}">
        <p15:presenceInfo xmlns:p15="http://schemas.microsoft.com/office/powerpoint/2012/main" userId="S::willy.hallgren@regeringskansliet.se::f2b2c351-c63f-419b-89c8-f089ce7f0a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Ref idx="1001">
        <a:schemeClr val="bg2"/>
      </p:bgRef>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993268" y="729566"/>
            <a:ext cx="8893350" cy="2151531"/>
          </a:xfrm>
        </p:spPr>
        <p:txBody>
          <a:bodyPr lIns="0" rIns="0" anchor="t">
            <a:noAutofit/>
          </a:bodyPr>
          <a:lstStyle>
            <a:lvl1pPr algn="l">
              <a:defRPr sz="6400" baseline="0">
                <a:solidFill>
                  <a:schemeClr val="tx1"/>
                </a:solidFill>
              </a:defRPr>
            </a:lvl1pPr>
          </a:lstStyle>
          <a:p>
            <a:r>
              <a:rPr lang="sv-SE" dirty="0"/>
              <a:t>Klicka för att lägga till rubrik</a:t>
            </a:r>
          </a:p>
        </p:txBody>
      </p:sp>
      <p:sp>
        <p:nvSpPr>
          <p:cNvPr id="3" name="Underrubrik 2"/>
          <p:cNvSpPr>
            <a:spLocks noGrp="1"/>
          </p:cNvSpPr>
          <p:nvPr>
            <p:ph type="subTitle" idx="1"/>
          </p:nvPr>
        </p:nvSpPr>
        <p:spPr>
          <a:xfrm>
            <a:off x="988574" y="2900578"/>
            <a:ext cx="8898044" cy="1655762"/>
          </a:xfrm>
        </p:spPr>
        <p:txBody>
          <a:bodyPr lIns="0" rIns="0"/>
          <a:lstStyle>
            <a:lvl1pPr marL="0" indent="0" algn="l">
              <a:buNone/>
              <a:defRPr sz="28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10" name="Rektangel 9"/>
          <p:cNvSpPr/>
          <p:nvPr/>
        </p:nvSpPr>
        <p:spPr>
          <a:xfrm>
            <a:off x="622800" y="548807"/>
            <a:ext cx="10943791" cy="54738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sv-SE" dirty="0"/>
          </a:p>
        </p:txBody>
      </p:sp>
      <p:sp>
        <p:nvSpPr>
          <p:cNvPr id="4" name="Platshållare för datum 3"/>
          <p:cNvSpPr>
            <a:spLocks noGrp="1"/>
          </p:cNvSpPr>
          <p:nvPr>
            <p:ph type="dt" sz="half" idx="10"/>
          </p:nvPr>
        </p:nvSpPr>
        <p:spPr/>
        <p:txBody>
          <a:bodyPr/>
          <a:lstStyle/>
          <a:p>
            <a:fld id="{D24E429F-ADA7-446B-8B9C-BBD5CDD6AD30}" type="datetime1">
              <a:rPr lang="sv-SE" smtClean="0"/>
              <a:t>2020-06-10</a:t>
            </a:fld>
            <a:endParaRPr lang="sv-SE" dirty="0"/>
          </a:p>
        </p:txBody>
      </p:sp>
      <p:sp>
        <p:nvSpPr>
          <p:cNvPr id="5" name="Platshållare för sidfot 4"/>
          <p:cNvSpPr>
            <a:spLocks noGrp="1"/>
          </p:cNvSpPr>
          <p:nvPr>
            <p:ph type="ftr" sz="quarter" idx="11"/>
          </p:nvPr>
        </p:nvSpPr>
        <p:spPr/>
        <p:txBody>
          <a:bodyPr/>
          <a:lstStyle/>
          <a:p>
            <a:r>
              <a:rPr lang="sv-SE"/>
              <a:t>Infrastrukturdepartementet</a:t>
            </a:r>
            <a:endParaRPr lang="sv-SE" dirty="0"/>
          </a:p>
        </p:txBody>
      </p:sp>
      <p:sp>
        <p:nvSpPr>
          <p:cNvPr id="6" name="Platshållare för bildnummer 5"/>
          <p:cNvSpPr>
            <a:spLocks noGrp="1"/>
          </p:cNvSpPr>
          <p:nvPr>
            <p:ph type="sldNum" sz="quarter" idx="12"/>
          </p:nvPr>
        </p:nvSpPr>
        <p:spPr/>
        <p:txBody>
          <a:bodyPr/>
          <a:lstStyle/>
          <a:p>
            <a:fld id="{9C3D4D15-3887-47F3-AC8F-B99C7C44B5C5}" type="slidenum">
              <a:rPr lang="sv-SE" smtClean="0"/>
              <a:pPr/>
              <a:t>‹#›</a:t>
            </a:fld>
            <a:endParaRPr lang="sv-SE" dirty="0"/>
          </a:p>
        </p:txBody>
      </p:sp>
      <p:sp>
        <p:nvSpPr>
          <p:cNvPr id="7" name="Rektangel 6" descr="TagShape">
            <a:extLst>
              <a:ext uri="{FF2B5EF4-FFF2-40B4-BE49-F238E27FC236}">
                <a16:creationId xmlns:a16="http://schemas.microsoft.com/office/drawing/2014/main" id="{04EBE011-BE88-4423-BEC1-9B7383AE2AF4}"/>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1" name="Bildobjekt 10" descr="RK Logga VIT">
            <a:extLst>
              <a:ext uri="{FF2B5EF4-FFF2-40B4-BE49-F238E27FC236}">
                <a16:creationId xmlns:a16="http://schemas.microsoft.com/office/drawing/2014/main" id="{E07ED9C0-D4FA-47C2-A49F-F1B3312C24D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6501" y="6159720"/>
            <a:ext cx="1745153" cy="503641"/>
          </a:xfrm>
          <a:prstGeom prst="rect">
            <a:avLst/>
          </a:prstGeom>
        </p:spPr>
      </p:pic>
    </p:spTree>
    <p:extLst>
      <p:ext uri="{BB962C8B-B14F-4D97-AF65-F5344CB8AC3E}">
        <p14:creationId xmlns:p14="http://schemas.microsoft.com/office/powerpoint/2010/main" val="35518194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re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622799" y="1893600"/>
            <a:ext cx="3405601"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351843" y="1893600"/>
            <a:ext cx="3452400"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innehåll 3"/>
          <p:cNvSpPr>
            <a:spLocks noGrp="1"/>
          </p:cNvSpPr>
          <p:nvPr>
            <p:ph sz="half" idx="13"/>
          </p:nvPr>
        </p:nvSpPr>
        <p:spPr>
          <a:xfrm>
            <a:off x="8127687" y="1893600"/>
            <a:ext cx="3450828"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datum 8"/>
          <p:cNvSpPr>
            <a:spLocks noGrp="1"/>
          </p:cNvSpPr>
          <p:nvPr>
            <p:ph type="dt" sz="half" idx="14"/>
          </p:nvPr>
        </p:nvSpPr>
        <p:spPr/>
        <p:txBody>
          <a:bodyPr/>
          <a:lstStyle/>
          <a:p>
            <a:fld id="{612F3F3F-D4CD-4C78-B476-8DD550FFE88E}" type="datetime1">
              <a:rPr lang="sv-SE" smtClean="0"/>
              <a:t>2020-06-10</a:t>
            </a:fld>
            <a:endParaRPr lang="sv-SE" dirty="0"/>
          </a:p>
        </p:txBody>
      </p:sp>
      <p:sp>
        <p:nvSpPr>
          <p:cNvPr id="10" name="Platshållare för sidfot 9"/>
          <p:cNvSpPr>
            <a:spLocks noGrp="1"/>
          </p:cNvSpPr>
          <p:nvPr>
            <p:ph type="ftr" sz="quarter" idx="15"/>
          </p:nvPr>
        </p:nvSpPr>
        <p:spPr/>
        <p:txBody>
          <a:bodyPr/>
          <a:lstStyle/>
          <a:p>
            <a:r>
              <a:rPr lang="sv-SE"/>
              <a:t>Infrastrukturdepartementet</a:t>
            </a:r>
            <a:endParaRPr lang="sv-SE" dirty="0"/>
          </a:p>
        </p:txBody>
      </p:sp>
      <p:sp>
        <p:nvSpPr>
          <p:cNvPr id="11" name="Platshållare för bildnummer 10"/>
          <p:cNvSpPr>
            <a:spLocks noGrp="1"/>
          </p:cNvSpPr>
          <p:nvPr>
            <p:ph type="sldNum" sz="quarter" idx="16"/>
          </p:nvPr>
        </p:nvSpPr>
        <p:spPr/>
        <p:txBody>
          <a:bodyPr/>
          <a:lstStyle/>
          <a:p>
            <a:fld id="{9C3D4D15-3887-47F3-AC8F-B99C7C44B5C5}" type="slidenum">
              <a:rPr lang="sv-SE" smtClean="0"/>
              <a:pPr/>
              <a:t>‹#›</a:t>
            </a:fld>
            <a:endParaRPr lang="sv-SE" dirty="0"/>
          </a:p>
        </p:txBody>
      </p:sp>
      <p:sp>
        <p:nvSpPr>
          <p:cNvPr id="5" name="Rektangel 4" descr="TagShape">
            <a:extLst>
              <a:ext uri="{FF2B5EF4-FFF2-40B4-BE49-F238E27FC236}">
                <a16:creationId xmlns:a16="http://schemas.microsoft.com/office/drawing/2014/main" id="{B684361B-D5EC-43F3-B787-2293010BE4E7}"/>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946494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ild med två bildtext/källa">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6226887" y="1908063"/>
            <a:ext cx="5337668" cy="41292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622799" y="1908063"/>
            <a:ext cx="5306401" cy="3421021"/>
          </a:xfrm>
        </p:spPr>
        <p:txBody>
          <a:bodyPr>
            <a:noAutofit/>
          </a:bodyPr>
          <a:lstStyle>
            <a:lvl1pPr marL="0" indent="0">
              <a:spcAft>
                <a:spcPts val="1000"/>
              </a:spcAft>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8" name="Rubrik 7"/>
          <p:cNvSpPr>
            <a:spLocks noGrp="1"/>
          </p:cNvSpPr>
          <p:nvPr>
            <p:ph type="title"/>
          </p:nvPr>
        </p:nvSpPr>
        <p:spPr/>
        <p:txBody>
          <a:bodyPr/>
          <a:lstStyle/>
          <a:p>
            <a:r>
              <a:rPr lang="sv-SE"/>
              <a:t>Klicka här för att ändra mall för rubrikformat</a:t>
            </a:r>
          </a:p>
        </p:txBody>
      </p:sp>
      <p:sp>
        <p:nvSpPr>
          <p:cNvPr id="9" name="Platshållare för text 8"/>
          <p:cNvSpPr>
            <a:spLocks noGrp="1"/>
          </p:cNvSpPr>
          <p:nvPr>
            <p:ph type="body" sz="quarter" idx="13" hasCustomPrompt="1"/>
          </p:nvPr>
        </p:nvSpPr>
        <p:spPr>
          <a:xfrm>
            <a:off x="617565" y="5486400"/>
            <a:ext cx="5311635" cy="550863"/>
          </a:xfrm>
        </p:spPr>
        <p:txBody>
          <a:bodyPr anchor="b"/>
          <a:lstStyle>
            <a:lvl1pPr marL="0" indent="0" algn="r">
              <a:buNone/>
              <a:defRPr sz="900"/>
            </a:lvl1pPr>
            <a:lvl2pPr marL="457200" indent="0">
              <a:buNone/>
              <a:defRPr/>
            </a:lvl2pPr>
            <a:lvl3pPr marL="914400" indent="0">
              <a:buNone/>
              <a:defRPr/>
            </a:lvl3pPr>
            <a:lvl4pPr marL="1371600" indent="0">
              <a:buNone/>
              <a:defRPr/>
            </a:lvl4pPr>
            <a:lvl5pPr marL="1828800" indent="0">
              <a:buNone/>
              <a:defRPr/>
            </a:lvl5pPr>
          </a:lstStyle>
          <a:p>
            <a:pPr lvl="0"/>
            <a:r>
              <a:rPr lang="sv-SE" dirty="0"/>
              <a:t>Bildtext/källa</a:t>
            </a:r>
          </a:p>
        </p:txBody>
      </p:sp>
      <p:sp>
        <p:nvSpPr>
          <p:cNvPr id="2" name="Platshållare för datum 1"/>
          <p:cNvSpPr>
            <a:spLocks noGrp="1"/>
          </p:cNvSpPr>
          <p:nvPr>
            <p:ph type="dt" sz="half" idx="14"/>
          </p:nvPr>
        </p:nvSpPr>
        <p:spPr/>
        <p:txBody>
          <a:bodyPr/>
          <a:lstStyle/>
          <a:p>
            <a:fld id="{977A0106-448D-4074-8D09-F6351A6A1C03}" type="datetime1">
              <a:rPr lang="sv-SE" smtClean="0"/>
              <a:t>2020-06-10</a:t>
            </a:fld>
            <a:endParaRPr lang="sv-SE" dirty="0"/>
          </a:p>
        </p:txBody>
      </p:sp>
      <p:sp>
        <p:nvSpPr>
          <p:cNvPr id="10" name="Platshållare för sidfot 9"/>
          <p:cNvSpPr>
            <a:spLocks noGrp="1"/>
          </p:cNvSpPr>
          <p:nvPr>
            <p:ph type="ftr" sz="quarter" idx="15"/>
          </p:nvPr>
        </p:nvSpPr>
        <p:spPr/>
        <p:txBody>
          <a:bodyPr/>
          <a:lstStyle/>
          <a:p>
            <a:r>
              <a:rPr lang="sv-SE"/>
              <a:t>Infrastrukturdepartementet</a:t>
            </a:r>
            <a:endParaRPr lang="sv-SE" dirty="0"/>
          </a:p>
        </p:txBody>
      </p:sp>
      <p:sp>
        <p:nvSpPr>
          <p:cNvPr id="11" name="Platshållare för bildnummer 10"/>
          <p:cNvSpPr>
            <a:spLocks noGrp="1"/>
          </p:cNvSpPr>
          <p:nvPr>
            <p:ph type="sldNum" sz="quarter" idx="16"/>
          </p:nvPr>
        </p:nvSpPr>
        <p:spPr/>
        <p:txBody>
          <a:bodyPr/>
          <a:lstStyle/>
          <a:p>
            <a:fld id="{9C3D4D15-3887-47F3-AC8F-B99C7C44B5C5}" type="slidenum">
              <a:rPr lang="sv-SE" smtClean="0"/>
              <a:pPr/>
              <a:t>‹#›</a:t>
            </a:fld>
            <a:endParaRPr lang="sv-SE" dirty="0"/>
          </a:p>
        </p:txBody>
      </p:sp>
      <p:sp>
        <p:nvSpPr>
          <p:cNvPr id="5" name="Rektangel 4" descr="TagShape">
            <a:extLst>
              <a:ext uri="{FF2B5EF4-FFF2-40B4-BE49-F238E27FC236}">
                <a16:creationId xmlns:a16="http://schemas.microsoft.com/office/drawing/2014/main" id="{6028E134-9783-4CCD-A2FC-D5F632DFF972}"/>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194084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ild med bildtext">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6226887" y="1908063"/>
            <a:ext cx="5337668" cy="41292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622799" y="1908063"/>
            <a:ext cx="5306401" cy="4129200"/>
          </a:xfrm>
        </p:spPr>
        <p:txBody>
          <a:bodyPr>
            <a:noAutofit/>
          </a:bodyPr>
          <a:lstStyle>
            <a:lvl1pPr marL="0" indent="0">
              <a:spcAft>
                <a:spcPts val="1000"/>
              </a:spcAft>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8" name="Rubrik 7"/>
          <p:cNvSpPr>
            <a:spLocks noGrp="1"/>
          </p:cNvSpPr>
          <p:nvPr>
            <p:ph type="title"/>
          </p:nvPr>
        </p:nvSpPr>
        <p:spPr/>
        <p:txBody>
          <a:bodyPr/>
          <a:lstStyle/>
          <a:p>
            <a:r>
              <a:rPr lang="sv-SE"/>
              <a:t>Klicka här för att ändra mall för rubrikformat</a:t>
            </a:r>
          </a:p>
        </p:txBody>
      </p:sp>
      <p:sp>
        <p:nvSpPr>
          <p:cNvPr id="2" name="Platshållare för datum 1"/>
          <p:cNvSpPr>
            <a:spLocks noGrp="1"/>
          </p:cNvSpPr>
          <p:nvPr>
            <p:ph type="dt" sz="half" idx="10"/>
          </p:nvPr>
        </p:nvSpPr>
        <p:spPr/>
        <p:txBody>
          <a:bodyPr/>
          <a:lstStyle/>
          <a:p>
            <a:fld id="{3B4DA5FC-2B4E-4F40-B466-24D3BD765199}" type="datetime1">
              <a:rPr lang="sv-SE" smtClean="0"/>
              <a:t>2020-06-10</a:t>
            </a:fld>
            <a:endParaRPr lang="sv-SE" dirty="0"/>
          </a:p>
        </p:txBody>
      </p:sp>
      <p:sp>
        <p:nvSpPr>
          <p:cNvPr id="9" name="Platshållare för sidfot 8"/>
          <p:cNvSpPr>
            <a:spLocks noGrp="1"/>
          </p:cNvSpPr>
          <p:nvPr>
            <p:ph type="ftr" sz="quarter" idx="11"/>
          </p:nvPr>
        </p:nvSpPr>
        <p:spPr/>
        <p:txBody>
          <a:bodyPr/>
          <a:lstStyle/>
          <a:p>
            <a:r>
              <a:rPr lang="sv-SE"/>
              <a:t>Infrastrukturdepartementet</a:t>
            </a:r>
            <a:endParaRPr lang="sv-SE" dirty="0"/>
          </a:p>
        </p:txBody>
      </p:sp>
      <p:sp>
        <p:nvSpPr>
          <p:cNvPr id="10" name="Platshållare för bildnummer 9"/>
          <p:cNvSpPr>
            <a:spLocks noGrp="1"/>
          </p:cNvSpPr>
          <p:nvPr>
            <p:ph type="sldNum" sz="quarter" idx="12"/>
          </p:nvPr>
        </p:nvSpPr>
        <p:spPr/>
        <p:txBody>
          <a:bodyPr/>
          <a:lstStyle/>
          <a:p>
            <a:fld id="{9C3D4D15-3887-47F3-AC8F-B99C7C44B5C5}" type="slidenum">
              <a:rPr lang="sv-SE" smtClean="0"/>
              <a:pPr/>
              <a:t>‹#›</a:t>
            </a:fld>
            <a:endParaRPr lang="sv-SE" dirty="0"/>
          </a:p>
        </p:txBody>
      </p:sp>
      <p:sp>
        <p:nvSpPr>
          <p:cNvPr id="5" name="Rektangel 4" descr="TagShape">
            <a:extLst>
              <a:ext uri="{FF2B5EF4-FFF2-40B4-BE49-F238E27FC236}">
                <a16:creationId xmlns:a16="http://schemas.microsoft.com/office/drawing/2014/main" id="{0FC49232-DC12-406B-A926-3AA5CB80F352}"/>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5279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Rubrikbild blå">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004154" y="729566"/>
            <a:ext cx="8893350" cy="2151531"/>
          </a:xfrm>
        </p:spPr>
        <p:txBody>
          <a:bodyPr lIns="0" rIns="0" anchor="t">
            <a:noAutofit/>
          </a:bodyPr>
          <a:lstStyle>
            <a:lvl1pPr algn="l">
              <a:defRPr sz="6400" baseline="0">
                <a:solidFill>
                  <a:schemeClr val="tx1"/>
                </a:solidFill>
              </a:defRPr>
            </a:lvl1pPr>
          </a:lstStyle>
          <a:p>
            <a:r>
              <a:rPr lang="sv-SE" dirty="0"/>
              <a:t>Klicka för att lägga till rubrik</a:t>
            </a:r>
          </a:p>
        </p:txBody>
      </p:sp>
      <p:sp>
        <p:nvSpPr>
          <p:cNvPr id="3" name="Underrubrik 2"/>
          <p:cNvSpPr>
            <a:spLocks noGrp="1"/>
          </p:cNvSpPr>
          <p:nvPr>
            <p:ph type="subTitle" idx="1"/>
          </p:nvPr>
        </p:nvSpPr>
        <p:spPr>
          <a:xfrm>
            <a:off x="999460" y="2900578"/>
            <a:ext cx="8898044" cy="1655762"/>
          </a:xfrm>
        </p:spPr>
        <p:txBody>
          <a:bodyPr lIns="0" rIns="0"/>
          <a:lstStyle>
            <a:lvl1pPr marL="0" indent="0" algn="l">
              <a:buNone/>
              <a:defRPr sz="28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10" name="Rektangel 9"/>
          <p:cNvSpPr/>
          <p:nvPr/>
        </p:nvSpPr>
        <p:spPr>
          <a:xfrm>
            <a:off x="622800" y="548807"/>
            <a:ext cx="10943791" cy="54738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sv-SE" dirty="0"/>
          </a:p>
        </p:txBody>
      </p:sp>
      <p:sp>
        <p:nvSpPr>
          <p:cNvPr id="4" name="Platshållare för datum 3"/>
          <p:cNvSpPr>
            <a:spLocks noGrp="1"/>
          </p:cNvSpPr>
          <p:nvPr>
            <p:ph type="dt" sz="half" idx="10"/>
          </p:nvPr>
        </p:nvSpPr>
        <p:spPr/>
        <p:txBody>
          <a:bodyPr/>
          <a:lstStyle/>
          <a:p>
            <a:fld id="{D24E429F-ADA7-446B-8B9C-BBD5CDD6AD30}" type="datetime1">
              <a:rPr lang="sv-SE" smtClean="0"/>
              <a:t>2020-06-10</a:t>
            </a:fld>
            <a:endParaRPr lang="sv-SE" dirty="0"/>
          </a:p>
        </p:txBody>
      </p:sp>
      <p:sp>
        <p:nvSpPr>
          <p:cNvPr id="5" name="Platshållare för sidfot 4"/>
          <p:cNvSpPr>
            <a:spLocks noGrp="1"/>
          </p:cNvSpPr>
          <p:nvPr>
            <p:ph type="ftr" sz="quarter" idx="11"/>
          </p:nvPr>
        </p:nvSpPr>
        <p:spPr/>
        <p:txBody>
          <a:bodyPr/>
          <a:lstStyle/>
          <a:p>
            <a:r>
              <a:rPr lang="sv-SE"/>
              <a:t>Infrastrukturdepartementet</a:t>
            </a:r>
            <a:endParaRPr lang="sv-SE" dirty="0"/>
          </a:p>
        </p:txBody>
      </p:sp>
      <p:sp>
        <p:nvSpPr>
          <p:cNvPr id="6" name="Platshållare för bildnummer 5"/>
          <p:cNvSpPr>
            <a:spLocks noGrp="1"/>
          </p:cNvSpPr>
          <p:nvPr>
            <p:ph type="sldNum" sz="quarter" idx="12"/>
          </p:nvPr>
        </p:nvSpPr>
        <p:spPr/>
        <p:txBody>
          <a:bodyPr/>
          <a:lstStyle/>
          <a:p>
            <a:fld id="{9C3D4D15-3887-47F3-AC8F-B99C7C44B5C5}" type="slidenum">
              <a:rPr lang="sv-SE" smtClean="0"/>
              <a:pPr/>
              <a:t>‹#›</a:t>
            </a:fld>
            <a:endParaRPr lang="sv-SE" dirty="0"/>
          </a:p>
        </p:txBody>
      </p:sp>
      <p:sp>
        <p:nvSpPr>
          <p:cNvPr id="7" name="Rektangel 6" descr="TagShape">
            <a:extLst>
              <a:ext uri="{FF2B5EF4-FFF2-40B4-BE49-F238E27FC236}">
                <a16:creationId xmlns:a16="http://schemas.microsoft.com/office/drawing/2014/main" id="{9DDD8A26-2AD8-4A9C-A79B-F2176445DD25}"/>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descr="RK Logga VIT">
            <a:extLst>
              <a:ext uri="{FF2B5EF4-FFF2-40B4-BE49-F238E27FC236}">
                <a16:creationId xmlns:a16="http://schemas.microsoft.com/office/drawing/2014/main" id="{69BF5FBF-7102-42EA-BC1B-D0023CCC864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6501" y="6159720"/>
            <a:ext cx="1745153" cy="503641"/>
          </a:xfrm>
          <a:prstGeom prst="rect">
            <a:avLst/>
          </a:prstGeom>
        </p:spPr>
      </p:pic>
    </p:spTree>
    <p:extLst>
      <p:ext uri="{BB962C8B-B14F-4D97-AF65-F5344CB8AC3E}">
        <p14:creationId xmlns:p14="http://schemas.microsoft.com/office/powerpoint/2010/main" val="2783545036"/>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Avsnittsrubrik blå">
    <p:bg>
      <p:bgPr>
        <a:solidFill>
          <a:schemeClr val="accent1"/>
        </a:solidFill>
        <a:effectLst/>
      </p:bgPr>
    </p:bg>
    <p:spTree>
      <p:nvGrpSpPr>
        <p:cNvPr id="1" name=""/>
        <p:cNvGrpSpPr/>
        <p:nvPr/>
      </p:nvGrpSpPr>
      <p:grpSpPr>
        <a:xfrm>
          <a:off x="0" y="0"/>
          <a:ext cx="0" cy="0"/>
          <a:chOff x="0" y="0"/>
          <a:chExt cx="0" cy="0"/>
        </a:xfrm>
      </p:grpSpPr>
      <p:sp>
        <p:nvSpPr>
          <p:cNvPr id="7" name="Platshållare för datum 6"/>
          <p:cNvSpPr>
            <a:spLocks noGrp="1"/>
          </p:cNvSpPr>
          <p:nvPr>
            <p:ph type="dt" sz="half" idx="10"/>
          </p:nvPr>
        </p:nvSpPr>
        <p:spPr/>
        <p:txBody>
          <a:bodyPr/>
          <a:lstStyle/>
          <a:p>
            <a:fld id="{376F0C50-572B-47DC-A58B-CDFE5A030283}" type="datetime1">
              <a:rPr lang="sv-SE" smtClean="0"/>
              <a:t>2020-06-10</a:t>
            </a:fld>
            <a:endParaRPr lang="sv-SE" dirty="0"/>
          </a:p>
        </p:txBody>
      </p:sp>
      <p:sp>
        <p:nvSpPr>
          <p:cNvPr id="8" name="Platshållare för sidfot 7"/>
          <p:cNvSpPr>
            <a:spLocks noGrp="1"/>
          </p:cNvSpPr>
          <p:nvPr>
            <p:ph type="ftr" sz="quarter" idx="11"/>
          </p:nvPr>
        </p:nvSpPr>
        <p:spPr/>
        <p:txBody>
          <a:bodyPr/>
          <a:lstStyle/>
          <a:p>
            <a:r>
              <a:rPr lang="sv-SE"/>
              <a:t>Infrastrukturdepartementet</a:t>
            </a:r>
            <a:endParaRPr lang="sv-SE" dirty="0"/>
          </a:p>
        </p:txBody>
      </p:sp>
      <p:sp>
        <p:nvSpPr>
          <p:cNvPr id="10" name="Platshållare för bildnummer 9"/>
          <p:cNvSpPr>
            <a:spLocks noGrp="1"/>
          </p:cNvSpPr>
          <p:nvPr>
            <p:ph type="sldNum" sz="quarter" idx="12"/>
          </p:nvPr>
        </p:nvSpPr>
        <p:spPr/>
        <p:txBody>
          <a:bodyPr/>
          <a:lstStyle/>
          <a:p>
            <a:fld id="{9C3D4D15-3887-47F3-AC8F-B99C7C44B5C5}" type="slidenum">
              <a:rPr lang="sv-SE" smtClean="0"/>
              <a:pPr/>
              <a:t>‹#›</a:t>
            </a:fld>
            <a:endParaRPr lang="sv-SE" dirty="0"/>
          </a:p>
        </p:txBody>
      </p:sp>
      <p:sp>
        <p:nvSpPr>
          <p:cNvPr id="13" name="Rubrik 1"/>
          <p:cNvSpPr>
            <a:spLocks noGrp="1"/>
          </p:cNvSpPr>
          <p:nvPr>
            <p:ph type="title"/>
          </p:nvPr>
        </p:nvSpPr>
        <p:spPr>
          <a:xfrm>
            <a:off x="622800" y="359999"/>
            <a:ext cx="10952115" cy="1620001"/>
          </a:xfrm>
        </p:spPr>
        <p:txBody>
          <a:bodyPr anchor="t">
            <a:noAutofit/>
          </a:bodyPr>
          <a:lstStyle>
            <a:lvl1pPr>
              <a:defRPr sz="4800" baseline="0">
                <a:solidFill>
                  <a:schemeClr val="tx1"/>
                </a:solidFill>
              </a:defRPr>
            </a:lvl1pPr>
          </a:lstStyle>
          <a:p>
            <a:r>
              <a:rPr lang="sv-SE"/>
              <a:t>Klicka här för att ändra mall för rubrikformat</a:t>
            </a:r>
            <a:endParaRPr lang="sv-SE" dirty="0"/>
          </a:p>
        </p:txBody>
      </p:sp>
      <p:sp>
        <p:nvSpPr>
          <p:cNvPr id="14" name="Platshållare för text 2"/>
          <p:cNvSpPr>
            <a:spLocks noGrp="1"/>
          </p:cNvSpPr>
          <p:nvPr>
            <p:ph type="body" idx="1"/>
          </p:nvPr>
        </p:nvSpPr>
        <p:spPr>
          <a:xfrm>
            <a:off x="622800" y="1980000"/>
            <a:ext cx="10952115" cy="1304925"/>
          </a:xfrm>
        </p:spPr>
        <p:txBody>
          <a:bodyPr/>
          <a:lstStyle>
            <a:lvl1pPr marL="0" indent="0">
              <a:buNone/>
              <a:defRPr sz="28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2" name="Rektangel 1" descr="TagShape">
            <a:extLst>
              <a:ext uri="{FF2B5EF4-FFF2-40B4-BE49-F238E27FC236}">
                <a16:creationId xmlns:a16="http://schemas.microsoft.com/office/drawing/2014/main" id="{F86781CA-B312-4EC3-8641-7E80C8AB11BB}"/>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RK Logga VIT">
            <a:extLst>
              <a:ext uri="{FF2B5EF4-FFF2-40B4-BE49-F238E27FC236}">
                <a16:creationId xmlns:a16="http://schemas.microsoft.com/office/drawing/2014/main" id="{F3D06AB6-1849-4491-995F-60EAEDBFF73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2800" y="6160947"/>
            <a:ext cx="1745153" cy="503641"/>
          </a:xfrm>
          <a:prstGeom prst="rect">
            <a:avLst/>
          </a:prstGeom>
        </p:spPr>
      </p:pic>
    </p:spTree>
    <p:extLst>
      <p:ext uri="{BB962C8B-B14F-4D97-AF65-F5344CB8AC3E}">
        <p14:creationId xmlns:p14="http://schemas.microsoft.com/office/powerpoint/2010/main" val="391778382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Omslag blå">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23311" y="548807"/>
            <a:ext cx="10943791" cy="5473875"/>
          </a:xfrm>
        </p:spPr>
        <p:txBody>
          <a:bodyPr lIns="367200" tIns="223200" rIns="180000" anchor="t">
            <a:noAutofit/>
          </a:bodyPr>
          <a:lstStyle>
            <a:lvl1pPr algn="l">
              <a:defRPr sz="6400" baseline="0">
                <a:solidFill>
                  <a:schemeClr val="tx1"/>
                </a:solidFill>
              </a:defRPr>
            </a:lvl1pPr>
          </a:lstStyle>
          <a:p>
            <a:r>
              <a:rPr lang="sv-SE" dirty="0"/>
              <a:t>Klicka för att infoga text</a:t>
            </a:r>
          </a:p>
        </p:txBody>
      </p:sp>
      <p:sp>
        <p:nvSpPr>
          <p:cNvPr id="10" name="Rektangel 9"/>
          <p:cNvSpPr/>
          <p:nvPr/>
        </p:nvSpPr>
        <p:spPr>
          <a:xfrm>
            <a:off x="623311" y="548807"/>
            <a:ext cx="10943791" cy="54738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7200" tIns="223200" rIns="121917" bIns="60958" rtlCol="0" anchor="ctr">
            <a:noAutofit/>
          </a:bodyPr>
          <a:lstStyle/>
          <a:p>
            <a:pPr algn="ctr"/>
            <a:endParaRPr lang="sv-SE" dirty="0"/>
          </a:p>
        </p:txBody>
      </p:sp>
      <p:sp>
        <p:nvSpPr>
          <p:cNvPr id="3" name="Platshållare för datum 2"/>
          <p:cNvSpPr>
            <a:spLocks noGrp="1"/>
          </p:cNvSpPr>
          <p:nvPr>
            <p:ph type="dt" sz="half" idx="10"/>
          </p:nvPr>
        </p:nvSpPr>
        <p:spPr/>
        <p:txBody>
          <a:bodyPr/>
          <a:lstStyle/>
          <a:p>
            <a:fld id="{10E4BA93-5507-47D4-BA73-9510C4CFB7E1}" type="datetime1">
              <a:rPr lang="sv-SE" smtClean="0"/>
              <a:t>2020-06-10</a:t>
            </a:fld>
            <a:endParaRPr lang="sv-SE" dirty="0"/>
          </a:p>
        </p:txBody>
      </p:sp>
      <p:sp>
        <p:nvSpPr>
          <p:cNvPr id="4" name="Platshållare för sidfot 3"/>
          <p:cNvSpPr>
            <a:spLocks noGrp="1"/>
          </p:cNvSpPr>
          <p:nvPr>
            <p:ph type="ftr" sz="quarter" idx="11"/>
          </p:nvPr>
        </p:nvSpPr>
        <p:spPr/>
        <p:txBody>
          <a:bodyPr/>
          <a:lstStyle/>
          <a:p>
            <a:r>
              <a:rPr lang="sv-SE"/>
              <a:t>Infrastrukturdepartementet</a:t>
            </a:r>
            <a:endParaRPr lang="sv-SE" dirty="0"/>
          </a:p>
        </p:txBody>
      </p:sp>
      <p:sp>
        <p:nvSpPr>
          <p:cNvPr id="5" name="Platshållare för bildnummer 4"/>
          <p:cNvSpPr>
            <a:spLocks noGrp="1"/>
          </p:cNvSpPr>
          <p:nvPr>
            <p:ph type="sldNum" sz="quarter" idx="12"/>
          </p:nvPr>
        </p:nvSpPr>
        <p:spPr/>
        <p:txBody>
          <a:bodyPr/>
          <a:lstStyle/>
          <a:p>
            <a:fld id="{9C3D4D15-3887-47F3-AC8F-B99C7C44B5C5}" type="slidenum">
              <a:rPr lang="sv-SE" smtClean="0"/>
              <a:pPr/>
              <a:t>‹#›</a:t>
            </a:fld>
            <a:endParaRPr lang="sv-SE" dirty="0"/>
          </a:p>
        </p:txBody>
      </p:sp>
      <p:sp>
        <p:nvSpPr>
          <p:cNvPr id="6" name="Rektangel 5" descr="TagShape">
            <a:extLst>
              <a:ext uri="{FF2B5EF4-FFF2-40B4-BE49-F238E27FC236}">
                <a16:creationId xmlns:a16="http://schemas.microsoft.com/office/drawing/2014/main" id="{2BA2C8B9-95EF-4A75-91AC-11BF77FECD1F}"/>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descr="RK Logga VIT">
            <a:extLst>
              <a:ext uri="{FF2B5EF4-FFF2-40B4-BE49-F238E27FC236}">
                <a16:creationId xmlns:a16="http://schemas.microsoft.com/office/drawing/2014/main" id="{FFE158F8-2666-4167-B4F4-8E41DAF17E4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6501" y="6159720"/>
            <a:ext cx="1745153" cy="503641"/>
          </a:xfrm>
          <a:prstGeom prst="rect">
            <a:avLst/>
          </a:prstGeom>
        </p:spPr>
      </p:pic>
    </p:spTree>
    <p:extLst>
      <p:ext uri="{BB962C8B-B14F-4D97-AF65-F5344CB8AC3E}">
        <p14:creationId xmlns:p14="http://schemas.microsoft.com/office/powerpoint/2010/main" val="223370640"/>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Omslag grå">
    <p:bg>
      <p:bgRef idx="1001">
        <a:schemeClr val="bg2"/>
      </p:bgRef>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23311" y="548807"/>
            <a:ext cx="10943791" cy="5473875"/>
          </a:xfrm>
        </p:spPr>
        <p:txBody>
          <a:bodyPr lIns="367200" tIns="223200" rIns="180000" anchor="t">
            <a:noAutofit/>
          </a:bodyPr>
          <a:lstStyle>
            <a:lvl1pPr algn="l">
              <a:defRPr sz="6400" baseline="0">
                <a:solidFill>
                  <a:schemeClr val="tx1"/>
                </a:solidFill>
              </a:defRPr>
            </a:lvl1pPr>
          </a:lstStyle>
          <a:p>
            <a:r>
              <a:rPr lang="sv-SE" dirty="0"/>
              <a:t>Klicka för att infoga text</a:t>
            </a:r>
          </a:p>
        </p:txBody>
      </p:sp>
      <p:sp>
        <p:nvSpPr>
          <p:cNvPr id="10" name="Rektangel 9"/>
          <p:cNvSpPr/>
          <p:nvPr/>
        </p:nvSpPr>
        <p:spPr>
          <a:xfrm>
            <a:off x="623311" y="548807"/>
            <a:ext cx="10943791" cy="54738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sv-SE" dirty="0"/>
          </a:p>
        </p:txBody>
      </p:sp>
      <p:sp>
        <p:nvSpPr>
          <p:cNvPr id="3" name="Platshållare för datum 2"/>
          <p:cNvSpPr>
            <a:spLocks noGrp="1"/>
          </p:cNvSpPr>
          <p:nvPr>
            <p:ph type="dt" sz="half" idx="10"/>
          </p:nvPr>
        </p:nvSpPr>
        <p:spPr/>
        <p:txBody>
          <a:bodyPr/>
          <a:lstStyle/>
          <a:p>
            <a:fld id="{9EF5BD43-795F-4C50-AF45-3CB157E8B4A8}" type="datetime1">
              <a:rPr lang="sv-SE" smtClean="0"/>
              <a:t>2020-06-10</a:t>
            </a:fld>
            <a:endParaRPr lang="sv-SE" dirty="0"/>
          </a:p>
        </p:txBody>
      </p:sp>
      <p:sp>
        <p:nvSpPr>
          <p:cNvPr id="4" name="Platshållare för sidfot 3"/>
          <p:cNvSpPr>
            <a:spLocks noGrp="1"/>
          </p:cNvSpPr>
          <p:nvPr>
            <p:ph type="ftr" sz="quarter" idx="11"/>
          </p:nvPr>
        </p:nvSpPr>
        <p:spPr/>
        <p:txBody>
          <a:bodyPr/>
          <a:lstStyle/>
          <a:p>
            <a:r>
              <a:rPr lang="sv-SE"/>
              <a:t>Infrastrukturdepartementet</a:t>
            </a:r>
            <a:endParaRPr lang="sv-SE" dirty="0"/>
          </a:p>
        </p:txBody>
      </p:sp>
      <p:sp>
        <p:nvSpPr>
          <p:cNvPr id="5" name="Platshållare för bildnummer 4"/>
          <p:cNvSpPr>
            <a:spLocks noGrp="1"/>
          </p:cNvSpPr>
          <p:nvPr>
            <p:ph type="sldNum" sz="quarter" idx="12"/>
          </p:nvPr>
        </p:nvSpPr>
        <p:spPr/>
        <p:txBody>
          <a:bodyPr/>
          <a:lstStyle/>
          <a:p>
            <a:fld id="{9C3D4D15-3887-47F3-AC8F-B99C7C44B5C5}" type="slidenum">
              <a:rPr lang="sv-SE" smtClean="0"/>
              <a:pPr/>
              <a:t>‹#›</a:t>
            </a:fld>
            <a:endParaRPr lang="sv-SE" dirty="0"/>
          </a:p>
        </p:txBody>
      </p:sp>
      <p:sp>
        <p:nvSpPr>
          <p:cNvPr id="6" name="Rektangel 5" descr="TagShape">
            <a:extLst>
              <a:ext uri="{FF2B5EF4-FFF2-40B4-BE49-F238E27FC236}">
                <a16:creationId xmlns:a16="http://schemas.microsoft.com/office/drawing/2014/main" id="{C811FE77-E829-4E0C-BF4A-BD7E0A3FEA4B}"/>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descr="RK Logga VIT">
            <a:extLst>
              <a:ext uri="{FF2B5EF4-FFF2-40B4-BE49-F238E27FC236}">
                <a16:creationId xmlns:a16="http://schemas.microsoft.com/office/drawing/2014/main" id="{6D25D0A5-6110-43AF-BACB-29E97C8407C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6501" y="6159720"/>
            <a:ext cx="1745153" cy="503641"/>
          </a:xfrm>
          <a:prstGeom prst="rect">
            <a:avLst/>
          </a:prstGeom>
        </p:spPr>
      </p:pic>
    </p:spTree>
    <p:extLst>
      <p:ext uri="{BB962C8B-B14F-4D97-AF65-F5344CB8AC3E}">
        <p14:creationId xmlns:p14="http://schemas.microsoft.com/office/powerpoint/2010/main" val="569516613"/>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Omslag med utfallande bild">
    <p:bg>
      <p:bgPr>
        <a:solidFill>
          <a:schemeClr val="accent1"/>
        </a:solidFill>
        <a:effectLst/>
      </p:bgPr>
    </p:bg>
    <p:spTree>
      <p:nvGrpSpPr>
        <p:cNvPr id="1" name=""/>
        <p:cNvGrpSpPr/>
        <p:nvPr/>
      </p:nvGrpSpPr>
      <p:grpSpPr>
        <a:xfrm>
          <a:off x="0" y="0"/>
          <a:ext cx="0" cy="0"/>
          <a:chOff x="0" y="0"/>
          <a:chExt cx="0" cy="0"/>
        </a:xfrm>
      </p:grpSpPr>
      <p:sp>
        <p:nvSpPr>
          <p:cNvPr id="6" name="Platshållare för bild 5"/>
          <p:cNvSpPr>
            <a:spLocks noGrp="1"/>
          </p:cNvSpPr>
          <p:nvPr>
            <p:ph type="pic" sz="quarter" idx="14" hasCustomPrompt="1"/>
          </p:nvPr>
        </p:nvSpPr>
        <p:spPr>
          <a:xfrm>
            <a:off x="1" y="0"/>
            <a:ext cx="12192000" cy="6858000"/>
          </a:xfrm>
        </p:spPr>
        <p:txBody>
          <a:bodyPr/>
          <a:lstStyle>
            <a:lvl1pPr marL="0" indent="0">
              <a:buNone/>
              <a:defRPr/>
            </a:lvl1pPr>
          </a:lstStyle>
          <a:p>
            <a:r>
              <a:rPr lang="sv-SE" dirty="0"/>
              <a:t> </a:t>
            </a:r>
          </a:p>
        </p:txBody>
      </p:sp>
      <p:sp>
        <p:nvSpPr>
          <p:cNvPr id="2" name="Rubrik 1"/>
          <p:cNvSpPr>
            <a:spLocks noGrp="1"/>
          </p:cNvSpPr>
          <p:nvPr>
            <p:ph type="ctrTitle" hasCustomPrompt="1"/>
          </p:nvPr>
        </p:nvSpPr>
        <p:spPr>
          <a:xfrm>
            <a:off x="623311" y="548807"/>
            <a:ext cx="10943791" cy="5473875"/>
          </a:xfrm>
          <a:ln w="19050">
            <a:solidFill>
              <a:schemeClr val="bg1"/>
            </a:solidFill>
          </a:ln>
        </p:spPr>
        <p:txBody>
          <a:bodyPr lIns="374400" tIns="223200" rIns="180000" anchor="t">
            <a:noAutofit/>
          </a:bodyPr>
          <a:lstStyle>
            <a:lvl1pPr algn="l">
              <a:defRPr sz="6400" baseline="0">
                <a:solidFill>
                  <a:schemeClr val="bg1"/>
                </a:solidFill>
              </a:defRPr>
            </a:lvl1pPr>
          </a:lstStyle>
          <a:p>
            <a:r>
              <a:rPr lang="sv-SE" dirty="0"/>
              <a:t>Klicka för att infoga text</a:t>
            </a:r>
          </a:p>
        </p:txBody>
      </p:sp>
      <p:sp>
        <p:nvSpPr>
          <p:cNvPr id="3" name="Platshållare för datum 2"/>
          <p:cNvSpPr>
            <a:spLocks noGrp="1"/>
          </p:cNvSpPr>
          <p:nvPr>
            <p:ph type="dt" sz="half" idx="15"/>
          </p:nvPr>
        </p:nvSpPr>
        <p:spPr/>
        <p:txBody>
          <a:bodyPr/>
          <a:lstStyle>
            <a:lvl1pPr>
              <a:defRPr>
                <a:solidFill>
                  <a:schemeClr val="bg1"/>
                </a:solidFill>
              </a:defRPr>
            </a:lvl1pPr>
          </a:lstStyle>
          <a:p>
            <a:fld id="{C20CC14C-A365-460A-878B-7590651A3474}" type="datetime1">
              <a:rPr lang="sv-SE" smtClean="0"/>
              <a:t>2020-06-10</a:t>
            </a:fld>
            <a:endParaRPr lang="sv-SE" dirty="0"/>
          </a:p>
        </p:txBody>
      </p:sp>
      <p:sp>
        <p:nvSpPr>
          <p:cNvPr id="5" name="Platshållare för sidfot 4"/>
          <p:cNvSpPr>
            <a:spLocks noGrp="1"/>
          </p:cNvSpPr>
          <p:nvPr>
            <p:ph type="ftr" sz="quarter" idx="16"/>
          </p:nvPr>
        </p:nvSpPr>
        <p:spPr/>
        <p:txBody>
          <a:bodyPr/>
          <a:lstStyle>
            <a:lvl1pPr>
              <a:defRPr>
                <a:solidFill>
                  <a:schemeClr val="bg1"/>
                </a:solidFill>
              </a:defRPr>
            </a:lvl1pPr>
          </a:lstStyle>
          <a:p>
            <a:r>
              <a:rPr lang="sv-SE"/>
              <a:t>Infrastrukturdepartementet</a:t>
            </a:r>
            <a:endParaRPr lang="sv-SE" dirty="0"/>
          </a:p>
        </p:txBody>
      </p:sp>
      <p:sp>
        <p:nvSpPr>
          <p:cNvPr id="9" name="Platshållare för bildnummer 8"/>
          <p:cNvSpPr>
            <a:spLocks noGrp="1"/>
          </p:cNvSpPr>
          <p:nvPr>
            <p:ph type="sldNum" sz="quarter" idx="17"/>
          </p:nvPr>
        </p:nvSpPr>
        <p:spPr/>
        <p:txBody>
          <a:bodyPr/>
          <a:lstStyle>
            <a:lvl1pPr>
              <a:defRPr>
                <a:solidFill>
                  <a:schemeClr val="bg1"/>
                </a:solidFill>
              </a:defRPr>
            </a:lvl1pPr>
          </a:lstStyle>
          <a:p>
            <a:fld id="{9C3D4D15-3887-47F3-AC8F-B99C7C44B5C5}" type="slidenum">
              <a:rPr lang="sv-SE" smtClean="0"/>
              <a:pPr/>
              <a:t>‹#›</a:t>
            </a:fld>
            <a:endParaRPr lang="sv-SE" dirty="0"/>
          </a:p>
        </p:txBody>
      </p:sp>
      <p:sp>
        <p:nvSpPr>
          <p:cNvPr id="4" name="Rektangel 3" descr="TagShape">
            <a:extLst>
              <a:ext uri="{FF2B5EF4-FFF2-40B4-BE49-F238E27FC236}">
                <a16:creationId xmlns:a16="http://schemas.microsoft.com/office/drawing/2014/main" id="{B4035B2E-F099-4514-A0E2-D4ED80A19D43}"/>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descr="RK Logga VIT">
            <a:extLst>
              <a:ext uri="{FF2B5EF4-FFF2-40B4-BE49-F238E27FC236}">
                <a16:creationId xmlns:a16="http://schemas.microsoft.com/office/drawing/2014/main" id="{A7FBA911-6C62-413F-B9C5-9F57B8360C8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6501" y="6159720"/>
            <a:ext cx="1745153" cy="503641"/>
          </a:xfrm>
          <a:prstGeom prst="rect">
            <a:avLst/>
          </a:prstGeom>
        </p:spPr>
      </p:pic>
    </p:spTree>
    <p:extLst>
      <p:ext uri="{BB962C8B-B14F-4D97-AF65-F5344CB8AC3E}">
        <p14:creationId xmlns:p14="http://schemas.microsoft.com/office/powerpoint/2010/main" val="336233796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rIns="288000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Rubrik 6"/>
          <p:cNvSpPr>
            <a:spLocks noGrp="1"/>
          </p:cNvSpPr>
          <p:nvPr>
            <p:ph type="title"/>
          </p:nvPr>
        </p:nvSpPr>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0772AB80-E3F7-43B6-99B8-2CCF2C5AB7C1}" type="datetime1">
              <a:rPr lang="sv-SE" smtClean="0"/>
              <a:t>2020-06-10</a:t>
            </a:fld>
            <a:endParaRPr lang="sv-SE" dirty="0"/>
          </a:p>
        </p:txBody>
      </p:sp>
      <p:sp>
        <p:nvSpPr>
          <p:cNvPr id="5" name="Platshållare för sidfot 4"/>
          <p:cNvSpPr>
            <a:spLocks noGrp="1"/>
          </p:cNvSpPr>
          <p:nvPr>
            <p:ph type="ftr" sz="quarter" idx="11"/>
          </p:nvPr>
        </p:nvSpPr>
        <p:spPr/>
        <p:txBody>
          <a:bodyPr/>
          <a:lstStyle/>
          <a:p>
            <a:r>
              <a:rPr lang="sv-SE"/>
              <a:t>Infrastrukturdepartementet</a:t>
            </a:r>
            <a:endParaRPr lang="sv-SE" dirty="0"/>
          </a:p>
        </p:txBody>
      </p:sp>
      <p:sp>
        <p:nvSpPr>
          <p:cNvPr id="6" name="Platshållare för bildnummer 5"/>
          <p:cNvSpPr>
            <a:spLocks noGrp="1"/>
          </p:cNvSpPr>
          <p:nvPr>
            <p:ph type="sldNum" sz="quarter" idx="12"/>
          </p:nvPr>
        </p:nvSpPr>
        <p:spPr/>
        <p:txBody>
          <a:bodyPr/>
          <a:lstStyle/>
          <a:p>
            <a:fld id="{9C3D4D15-3887-47F3-AC8F-B99C7C44B5C5}" type="slidenum">
              <a:rPr lang="sv-SE" smtClean="0"/>
              <a:pPr/>
              <a:t>‹#›</a:t>
            </a:fld>
            <a:endParaRPr lang="sv-SE" dirty="0"/>
          </a:p>
        </p:txBody>
      </p:sp>
      <p:sp>
        <p:nvSpPr>
          <p:cNvPr id="2" name="Rektangel 1" descr="TagShape">
            <a:extLst>
              <a:ext uri="{FF2B5EF4-FFF2-40B4-BE49-F238E27FC236}">
                <a16:creationId xmlns:a16="http://schemas.microsoft.com/office/drawing/2014/main" id="{5CBA5997-EE6A-4BDD-8F8C-33CE350D5F81}"/>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47769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rIns="2880000"/>
          <a:lstStyle>
            <a:lvl1pPr marL="468000" indent="-468000">
              <a:buFont typeface="+mj-lt"/>
              <a:buAutoNum type="arabicPeriod"/>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DC7AE482-D5BE-411A-B1B9-E63121B0B9A5}" type="datetime1">
              <a:rPr lang="sv-SE" smtClean="0"/>
              <a:t>2020-06-10</a:t>
            </a:fld>
            <a:endParaRPr lang="sv-SE" dirty="0"/>
          </a:p>
        </p:txBody>
      </p:sp>
      <p:sp>
        <p:nvSpPr>
          <p:cNvPr id="8" name="Platshållare för sidfot 7"/>
          <p:cNvSpPr>
            <a:spLocks noGrp="1"/>
          </p:cNvSpPr>
          <p:nvPr>
            <p:ph type="ftr" sz="quarter" idx="11"/>
          </p:nvPr>
        </p:nvSpPr>
        <p:spPr/>
        <p:txBody>
          <a:bodyPr/>
          <a:lstStyle/>
          <a:p>
            <a:r>
              <a:rPr lang="sv-SE"/>
              <a:t>Infrastrukturdepartementet</a:t>
            </a:r>
            <a:endParaRPr lang="sv-SE" dirty="0"/>
          </a:p>
        </p:txBody>
      </p:sp>
      <p:sp>
        <p:nvSpPr>
          <p:cNvPr id="9" name="Platshållare för bildnummer 8"/>
          <p:cNvSpPr>
            <a:spLocks noGrp="1"/>
          </p:cNvSpPr>
          <p:nvPr>
            <p:ph type="sldNum" sz="quarter" idx="12"/>
          </p:nvPr>
        </p:nvSpPr>
        <p:spPr/>
        <p:txBody>
          <a:bodyPr/>
          <a:lstStyle/>
          <a:p>
            <a:fld id="{9C3D4D15-3887-47F3-AC8F-B99C7C44B5C5}" type="slidenum">
              <a:rPr lang="sv-SE" smtClean="0"/>
              <a:pPr/>
              <a:t>‹#›</a:t>
            </a:fld>
            <a:endParaRPr lang="sv-SE" dirty="0"/>
          </a:p>
        </p:txBody>
      </p:sp>
      <p:sp>
        <p:nvSpPr>
          <p:cNvPr id="4" name="Rektangel 3" descr="TagShape">
            <a:extLst>
              <a:ext uri="{FF2B5EF4-FFF2-40B4-BE49-F238E27FC236}">
                <a16:creationId xmlns:a16="http://schemas.microsoft.com/office/drawing/2014/main" id="{9BE990B5-54CC-4B64-895E-63FEBD6B7C1D}"/>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383592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8" name="Platshållare för text 7"/>
          <p:cNvSpPr>
            <a:spLocks noGrp="1"/>
          </p:cNvSpPr>
          <p:nvPr>
            <p:ph type="body" sz="quarter" idx="13"/>
          </p:nvPr>
        </p:nvSpPr>
        <p:spPr>
          <a:xfrm>
            <a:off x="622800" y="1890000"/>
            <a:ext cx="8074800" cy="4129200"/>
          </a:xfrm>
        </p:spPr>
        <p:txBody>
          <a:bodyPr rIns="0"/>
          <a:lstStyle>
            <a:lvl1pPr marL="0" indent="0">
              <a:buNone/>
              <a:defRPr/>
            </a:lvl1pPr>
          </a:lstStyle>
          <a:p>
            <a:pPr lvl="0"/>
            <a:r>
              <a:rPr lang="sv-SE"/>
              <a:t>Klicka här för att ändra format på bakgrundstexten</a:t>
            </a:r>
          </a:p>
        </p:txBody>
      </p:sp>
      <p:sp>
        <p:nvSpPr>
          <p:cNvPr id="3" name="Platshållare för datum 2"/>
          <p:cNvSpPr>
            <a:spLocks noGrp="1"/>
          </p:cNvSpPr>
          <p:nvPr>
            <p:ph type="dt" sz="half" idx="14"/>
          </p:nvPr>
        </p:nvSpPr>
        <p:spPr/>
        <p:txBody>
          <a:bodyPr/>
          <a:lstStyle/>
          <a:p>
            <a:fld id="{E1235719-514E-4809-A146-B18FB1267448}" type="datetime1">
              <a:rPr lang="sv-SE" smtClean="0"/>
              <a:t>2020-06-10</a:t>
            </a:fld>
            <a:endParaRPr lang="sv-SE" dirty="0"/>
          </a:p>
        </p:txBody>
      </p:sp>
      <p:sp>
        <p:nvSpPr>
          <p:cNvPr id="7" name="Platshållare för sidfot 6"/>
          <p:cNvSpPr>
            <a:spLocks noGrp="1"/>
          </p:cNvSpPr>
          <p:nvPr>
            <p:ph type="ftr" sz="quarter" idx="15"/>
          </p:nvPr>
        </p:nvSpPr>
        <p:spPr/>
        <p:txBody>
          <a:bodyPr/>
          <a:lstStyle/>
          <a:p>
            <a:r>
              <a:rPr lang="sv-SE"/>
              <a:t>Infrastrukturdepartementet</a:t>
            </a:r>
            <a:endParaRPr lang="sv-SE" dirty="0"/>
          </a:p>
        </p:txBody>
      </p:sp>
      <p:sp>
        <p:nvSpPr>
          <p:cNvPr id="9" name="Platshållare för bildnummer 8"/>
          <p:cNvSpPr>
            <a:spLocks noGrp="1"/>
          </p:cNvSpPr>
          <p:nvPr>
            <p:ph type="sldNum" sz="quarter" idx="16"/>
          </p:nvPr>
        </p:nvSpPr>
        <p:spPr/>
        <p:txBody>
          <a:bodyPr/>
          <a:lstStyle/>
          <a:p>
            <a:fld id="{9C3D4D15-3887-47F3-AC8F-B99C7C44B5C5}" type="slidenum">
              <a:rPr lang="sv-SE" smtClean="0"/>
              <a:pPr/>
              <a:t>‹#›</a:t>
            </a:fld>
            <a:endParaRPr lang="sv-SE" dirty="0"/>
          </a:p>
        </p:txBody>
      </p:sp>
      <p:sp>
        <p:nvSpPr>
          <p:cNvPr id="4" name="Rektangel 3" descr="TagShape">
            <a:extLst>
              <a:ext uri="{FF2B5EF4-FFF2-40B4-BE49-F238E27FC236}">
                <a16:creationId xmlns:a16="http://schemas.microsoft.com/office/drawing/2014/main" id="{60D0DBE3-C5E3-438A-8DCF-9B0966D7D5E2}"/>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36577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Avsnittsrubrik">
    <p:bg>
      <p:bgRef idx="1001">
        <a:schemeClr val="bg2"/>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622800" y="359999"/>
            <a:ext cx="10952115" cy="1620001"/>
          </a:xfrm>
        </p:spPr>
        <p:txBody>
          <a:bodyPr anchor="t">
            <a:noAutofit/>
          </a:bodyPr>
          <a:lstStyle>
            <a:lvl1pPr>
              <a:defRPr sz="4800" baseline="0">
                <a:solidFill>
                  <a:schemeClr val="tx1"/>
                </a:solidFill>
              </a:defRPr>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622800" y="1980000"/>
            <a:ext cx="10952115" cy="1304925"/>
          </a:xfrm>
        </p:spPr>
        <p:txBody>
          <a:bodyPr/>
          <a:lstStyle>
            <a:lvl1pPr marL="0" indent="0">
              <a:buNone/>
              <a:defRPr sz="28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7" name="Platshållare för datum 6"/>
          <p:cNvSpPr>
            <a:spLocks noGrp="1"/>
          </p:cNvSpPr>
          <p:nvPr>
            <p:ph type="dt" sz="half" idx="10"/>
          </p:nvPr>
        </p:nvSpPr>
        <p:spPr/>
        <p:txBody>
          <a:bodyPr/>
          <a:lstStyle/>
          <a:p>
            <a:fld id="{B2F5AEC9-DCD9-42C2-AC7B-9AE0978E715F}" type="datetime1">
              <a:rPr lang="sv-SE" smtClean="0"/>
              <a:t>2020-06-10</a:t>
            </a:fld>
            <a:endParaRPr lang="sv-SE" dirty="0"/>
          </a:p>
        </p:txBody>
      </p:sp>
      <p:sp>
        <p:nvSpPr>
          <p:cNvPr id="8" name="Platshållare för sidfot 7"/>
          <p:cNvSpPr>
            <a:spLocks noGrp="1"/>
          </p:cNvSpPr>
          <p:nvPr>
            <p:ph type="ftr" sz="quarter" idx="11"/>
          </p:nvPr>
        </p:nvSpPr>
        <p:spPr/>
        <p:txBody>
          <a:bodyPr/>
          <a:lstStyle/>
          <a:p>
            <a:r>
              <a:rPr lang="sv-SE"/>
              <a:t>Infrastrukturdepartementet</a:t>
            </a:r>
            <a:endParaRPr lang="sv-SE" dirty="0"/>
          </a:p>
        </p:txBody>
      </p:sp>
      <p:sp>
        <p:nvSpPr>
          <p:cNvPr id="10" name="Platshållare för bildnummer 9"/>
          <p:cNvSpPr>
            <a:spLocks noGrp="1"/>
          </p:cNvSpPr>
          <p:nvPr>
            <p:ph type="sldNum" sz="quarter" idx="12"/>
          </p:nvPr>
        </p:nvSpPr>
        <p:spPr/>
        <p:txBody>
          <a:bodyPr/>
          <a:lstStyle/>
          <a:p>
            <a:fld id="{9C3D4D15-3887-47F3-AC8F-B99C7C44B5C5}" type="slidenum">
              <a:rPr lang="sv-SE" smtClean="0"/>
              <a:pPr/>
              <a:t>‹#›</a:t>
            </a:fld>
            <a:endParaRPr lang="sv-SE" dirty="0"/>
          </a:p>
        </p:txBody>
      </p:sp>
      <p:sp>
        <p:nvSpPr>
          <p:cNvPr id="4" name="Rektangel 3" descr="TagShape">
            <a:extLst>
              <a:ext uri="{FF2B5EF4-FFF2-40B4-BE49-F238E27FC236}">
                <a16:creationId xmlns:a16="http://schemas.microsoft.com/office/drawing/2014/main" id="{231FDD89-9469-4ADC-946B-150206369654}"/>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descr="RK Logga VIT">
            <a:extLst>
              <a:ext uri="{FF2B5EF4-FFF2-40B4-BE49-F238E27FC236}">
                <a16:creationId xmlns:a16="http://schemas.microsoft.com/office/drawing/2014/main" id="{4D4DA2B2-0B89-42A3-A4E0-7D5B7CD45D7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6501" y="6159720"/>
            <a:ext cx="1745153" cy="503641"/>
          </a:xfrm>
          <a:prstGeom prst="rect">
            <a:avLst/>
          </a:prstGeom>
        </p:spPr>
      </p:pic>
    </p:spTree>
    <p:extLst>
      <p:ext uri="{BB962C8B-B14F-4D97-AF65-F5344CB8AC3E}">
        <p14:creationId xmlns:p14="http://schemas.microsoft.com/office/powerpoint/2010/main" val="1590002356"/>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622799" y="1893600"/>
            <a:ext cx="5306401"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226887" y="1908063"/>
            <a:ext cx="5351628"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datum 7"/>
          <p:cNvSpPr>
            <a:spLocks noGrp="1"/>
          </p:cNvSpPr>
          <p:nvPr>
            <p:ph type="dt" sz="half" idx="10"/>
          </p:nvPr>
        </p:nvSpPr>
        <p:spPr/>
        <p:txBody>
          <a:bodyPr/>
          <a:lstStyle/>
          <a:p>
            <a:fld id="{6A0EC056-EBF6-44F4-AA05-D318978CEEB2}" type="datetime1">
              <a:rPr lang="sv-SE" smtClean="0"/>
              <a:t>2020-06-10</a:t>
            </a:fld>
            <a:endParaRPr lang="sv-SE" dirty="0"/>
          </a:p>
        </p:txBody>
      </p:sp>
      <p:sp>
        <p:nvSpPr>
          <p:cNvPr id="9" name="Platshållare för sidfot 8"/>
          <p:cNvSpPr>
            <a:spLocks noGrp="1"/>
          </p:cNvSpPr>
          <p:nvPr>
            <p:ph type="ftr" sz="quarter" idx="11"/>
          </p:nvPr>
        </p:nvSpPr>
        <p:spPr/>
        <p:txBody>
          <a:bodyPr/>
          <a:lstStyle/>
          <a:p>
            <a:r>
              <a:rPr lang="sv-SE"/>
              <a:t>Infrastrukturdepartementet</a:t>
            </a:r>
            <a:endParaRPr lang="sv-SE" dirty="0"/>
          </a:p>
        </p:txBody>
      </p:sp>
      <p:sp>
        <p:nvSpPr>
          <p:cNvPr id="10" name="Platshållare för bildnummer 9"/>
          <p:cNvSpPr>
            <a:spLocks noGrp="1"/>
          </p:cNvSpPr>
          <p:nvPr>
            <p:ph type="sldNum" sz="quarter" idx="12"/>
          </p:nvPr>
        </p:nvSpPr>
        <p:spPr/>
        <p:txBody>
          <a:bodyPr/>
          <a:lstStyle/>
          <a:p>
            <a:fld id="{9C3D4D15-3887-47F3-AC8F-B99C7C44B5C5}" type="slidenum">
              <a:rPr lang="sv-SE" smtClean="0"/>
              <a:pPr/>
              <a:t>‹#›</a:t>
            </a:fld>
            <a:endParaRPr lang="sv-SE" dirty="0"/>
          </a:p>
        </p:txBody>
      </p:sp>
      <p:sp>
        <p:nvSpPr>
          <p:cNvPr id="5" name="Rektangel 4" descr="TagShape">
            <a:extLst>
              <a:ext uri="{FF2B5EF4-FFF2-40B4-BE49-F238E27FC236}">
                <a16:creationId xmlns:a16="http://schemas.microsoft.com/office/drawing/2014/main" id="{3555F39E-3D0A-4CCC-80E7-026C626FE11A}"/>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4833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622799" y="1499927"/>
            <a:ext cx="5306401" cy="823912"/>
          </a:xfrm>
        </p:spPr>
        <p:txBody>
          <a:bodyPr anchor="ct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22799" y="2426463"/>
            <a:ext cx="5306401" cy="3610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226887" y="1496145"/>
            <a:ext cx="5351628" cy="823912"/>
          </a:xfrm>
        </p:spPr>
        <p:txBody>
          <a:bodyPr anchor="ct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226887" y="2426006"/>
            <a:ext cx="5351628" cy="361125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 name="Rubrik 9"/>
          <p:cNvSpPr>
            <a:spLocks noGrp="1"/>
          </p:cNvSpPr>
          <p:nvPr>
            <p:ph type="title"/>
          </p:nvPr>
        </p:nvSpPr>
        <p:spPr/>
        <p:txBody>
          <a:bodyPr/>
          <a:lstStyle/>
          <a:p>
            <a:r>
              <a:rPr lang="sv-SE"/>
              <a:t>Klicka här för att ändra mall för rubrikformat</a:t>
            </a:r>
          </a:p>
        </p:txBody>
      </p:sp>
      <p:sp>
        <p:nvSpPr>
          <p:cNvPr id="2" name="Platshållare för datum 1"/>
          <p:cNvSpPr>
            <a:spLocks noGrp="1"/>
          </p:cNvSpPr>
          <p:nvPr>
            <p:ph type="dt" sz="half" idx="10"/>
          </p:nvPr>
        </p:nvSpPr>
        <p:spPr/>
        <p:txBody>
          <a:bodyPr/>
          <a:lstStyle/>
          <a:p>
            <a:fld id="{205AD6F9-8485-4043-A67C-56589D32B672}" type="datetime1">
              <a:rPr lang="sv-SE" smtClean="0"/>
              <a:t>2020-06-10</a:t>
            </a:fld>
            <a:endParaRPr lang="sv-SE" dirty="0"/>
          </a:p>
        </p:txBody>
      </p:sp>
      <p:sp>
        <p:nvSpPr>
          <p:cNvPr id="11" name="Platshållare för sidfot 10"/>
          <p:cNvSpPr>
            <a:spLocks noGrp="1"/>
          </p:cNvSpPr>
          <p:nvPr>
            <p:ph type="ftr" sz="quarter" idx="11"/>
          </p:nvPr>
        </p:nvSpPr>
        <p:spPr/>
        <p:txBody>
          <a:bodyPr/>
          <a:lstStyle/>
          <a:p>
            <a:r>
              <a:rPr lang="sv-SE"/>
              <a:t>Infrastrukturdepartementet</a:t>
            </a:r>
            <a:endParaRPr lang="sv-SE" dirty="0"/>
          </a:p>
        </p:txBody>
      </p:sp>
      <p:sp>
        <p:nvSpPr>
          <p:cNvPr id="12" name="Platshållare för bildnummer 11"/>
          <p:cNvSpPr>
            <a:spLocks noGrp="1"/>
          </p:cNvSpPr>
          <p:nvPr>
            <p:ph type="sldNum" sz="quarter" idx="12"/>
          </p:nvPr>
        </p:nvSpPr>
        <p:spPr/>
        <p:txBody>
          <a:bodyPr/>
          <a:lstStyle/>
          <a:p>
            <a:fld id="{9C3D4D15-3887-47F3-AC8F-B99C7C44B5C5}" type="slidenum">
              <a:rPr lang="sv-SE" smtClean="0"/>
              <a:pPr/>
              <a:t>‹#›</a:t>
            </a:fld>
            <a:endParaRPr lang="sv-SE" dirty="0"/>
          </a:p>
        </p:txBody>
      </p:sp>
      <p:sp>
        <p:nvSpPr>
          <p:cNvPr id="7" name="Rektangel 6" descr="TagShape">
            <a:extLst>
              <a:ext uri="{FF2B5EF4-FFF2-40B4-BE49-F238E27FC236}">
                <a16:creationId xmlns:a16="http://schemas.microsoft.com/office/drawing/2014/main" id="{7235B940-4B9F-42CF-A777-F4568BB1AAB8}"/>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462985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6" name="Platshållare för datum 5"/>
          <p:cNvSpPr>
            <a:spLocks noGrp="1"/>
          </p:cNvSpPr>
          <p:nvPr>
            <p:ph type="dt" sz="half" idx="10"/>
          </p:nvPr>
        </p:nvSpPr>
        <p:spPr/>
        <p:txBody>
          <a:bodyPr/>
          <a:lstStyle/>
          <a:p>
            <a:fld id="{AAE70CFB-13F3-48C0-BA62-2701E0DEAD43}" type="datetime1">
              <a:rPr lang="sv-SE" smtClean="0"/>
              <a:t>2020-06-10</a:t>
            </a:fld>
            <a:endParaRPr lang="sv-SE" dirty="0"/>
          </a:p>
        </p:txBody>
      </p:sp>
      <p:sp>
        <p:nvSpPr>
          <p:cNvPr id="7" name="Platshållare för sidfot 6"/>
          <p:cNvSpPr>
            <a:spLocks noGrp="1"/>
          </p:cNvSpPr>
          <p:nvPr>
            <p:ph type="ftr" sz="quarter" idx="11"/>
          </p:nvPr>
        </p:nvSpPr>
        <p:spPr/>
        <p:txBody>
          <a:bodyPr/>
          <a:lstStyle/>
          <a:p>
            <a:r>
              <a:rPr lang="sv-SE"/>
              <a:t>Infrastrukturdepartementet</a:t>
            </a:r>
            <a:endParaRPr lang="sv-SE" dirty="0"/>
          </a:p>
        </p:txBody>
      </p:sp>
      <p:sp>
        <p:nvSpPr>
          <p:cNvPr id="8" name="Platshållare för bildnummer 7"/>
          <p:cNvSpPr>
            <a:spLocks noGrp="1"/>
          </p:cNvSpPr>
          <p:nvPr>
            <p:ph type="sldNum" sz="quarter" idx="12"/>
          </p:nvPr>
        </p:nvSpPr>
        <p:spPr/>
        <p:txBody>
          <a:bodyPr/>
          <a:lstStyle/>
          <a:p>
            <a:fld id="{9C3D4D15-3887-47F3-AC8F-B99C7C44B5C5}" type="slidenum">
              <a:rPr lang="sv-SE" smtClean="0"/>
              <a:pPr/>
              <a:t>‹#›</a:t>
            </a:fld>
            <a:endParaRPr lang="sv-SE" dirty="0"/>
          </a:p>
        </p:txBody>
      </p:sp>
      <p:sp>
        <p:nvSpPr>
          <p:cNvPr id="3" name="Rektangel 2" descr="TagShape">
            <a:extLst>
              <a:ext uri="{FF2B5EF4-FFF2-40B4-BE49-F238E27FC236}">
                <a16:creationId xmlns:a16="http://schemas.microsoft.com/office/drawing/2014/main" id="{46594840-149D-49AD-B471-192DE397FA53}"/>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844295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fld id="{8F628A3D-0DB0-43F7-B56E-F59C207974A1}" type="datetime1">
              <a:rPr lang="sv-SE" smtClean="0"/>
              <a:t>2020-06-10</a:t>
            </a:fld>
            <a:endParaRPr lang="sv-SE" dirty="0"/>
          </a:p>
        </p:txBody>
      </p:sp>
      <p:sp>
        <p:nvSpPr>
          <p:cNvPr id="6" name="Platshållare för sidfot 5"/>
          <p:cNvSpPr>
            <a:spLocks noGrp="1"/>
          </p:cNvSpPr>
          <p:nvPr>
            <p:ph type="ftr" sz="quarter" idx="11"/>
          </p:nvPr>
        </p:nvSpPr>
        <p:spPr/>
        <p:txBody>
          <a:bodyPr/>
          <a:lstStyle/>
          <a:p>
            <a:r>
              <a:rPr lang="sv-SE"/>
              <a:t>Infrastrukturdepartementet</a:t>
            </a:r>
            <a:endParaRPr lang="sv-SE" dirty="0"/>
          </a:p>
        </p:txBody>
      </p:sp>
      <p:sp>
        <p:nvSpPr>
          <p:cNvPr id="7" name="Platshållare för bildnummer 6"/>
          <p:cNvSpPr>
            <a:spLocks noGrp="1"/>
          </p:cNvSpPr>
          <p:nvPr>
            <p:ph type="sldNum" sz="quarter" idx="12"/>
          </p:nvPr>
        </p:nvSpPr>
        <p:spPr/>
        <p:txBody>
          <a:bodyPr/>
          <a:lstStyle/>
          <a:p>
            <a:fld id="{9C3D4D15-3887-47F3-AC8F-B99C7C44B5C5}" type="slidenum">
              <a:rPr lang="sv-SE" smtClean="0"/>
              <a:pPr/>
              <a:t>‹#›</a:t>
            </a:fld>
            <a:endParaRPr lang="sv-SE" dirty="0"/>
          </a:p>
        </p:txBody>
      </p:sp>
      <p:sp>
        <p:nvSpPr>
          <p:cNvPr id="2" name="Rektangel 1" descr="TagShape">
            <a:extLst>
              <a:ext uri="{FF2B5EF4-FFF2-40B4-BE49-F238E27FC236}">
                <a16:creationId xmlns:a16="http://schemas.microsoft.com/office/drawing/2014/main" id="{CCBCBA3A-2FAC-412C-931E-E0C7F88C3FCF}"/>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880647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2800" y="360000"/>
            <a:ext cx="10944804" cy="1029740"/>
          </a:xfrm>
          <a:prstGeom prst="rect">
            <a:avLst/>
          </a:prstGeom>
        </p:spPr>
        <p:txBody>
          <a:bodyPr vert="horz" lIns="0" tIns="45720" rIns="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622799" y="1890713"/>
            <a:ext cx="10955715" cy="4129082"/>
          </a:xfrm>
          <a:prstGeom prst="rect">
            <a:avLst/>
          </a:prstGeom>
        </p:spPr>
        <p:txBody>
          <a:bodyPr vert="horz" lIns="0" tIns="45720" rIns="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10576240" y="297899"/>
            <a:ext cx="977891" cy="216000"/>
          </a:xfrm>
          <a:prstGeom prst="rect">
            <a:avLst/>
          </a:prstGeom>
        </p:spPr>
        <p:txBody>
          <a:bodyPr vert="horz" lIns="0" tIns="0" rIns="0" bIns="0" rtlCol="0" anchor="ctr"/>
          <a:lstStyle>
            <a:lvl1pPr algn="r">
              <a:defRPr sz="900" baseline="0">
                <a:solidFill>
                  <a:schemeClr val="tx1"/>
                </a:solidFill>
              </a:defRPr>
            </a:lvl1pPr>
          </a:lstStyle>
          <a:p>
            <a:fld id="{6C37EBDB-E3D6-441D-8D74-0BD88E948927}" type="datetime1">
              <a:rPr lang="sv-SE" smtClean="0"/>
              <a:t>2020-06-10</a:t>
            </a:fld>
            <a:endParaRPr lang="sv-SE" dirty="0"/>
          </a:p>
        </p:txBody>
      </p:sp>
      <p:sp>
        <p:nvSpPr>
          <p:cNvPr id="5" name="Platshållare för sidfot 4"/>
          <p:cNvSpPr>
            <a:spLocks noGrp="1"/>
          </p:cNvSpPr>
          <p:nvPr>
            <p:ph type="ftr" sz="quarter" idx="3"/>
          </p:nvPr>
        </p:nvSpPr>
        <p:spPr>
          <a:xfrm>
            <a:off x="7640115" y="6304768"/>
            <a:ext cx="3456000" cy="216000"/>
          </a:xfrm>
          <a:prstGeom prst="rect">
            <a:avLst/>
          </a:prstGeom>
        </p:spPr>
        <p:txBody>
          <a:bodyPr vert="horz" lIns="0" tIns="0" rIns="0" bIns="0" rtlCol="0" anchor="b"/>
          <a:lstStyle>
            <a:lvl1pPr algn="r">
              <a:defRPr sz="1200" b="1" baseline="0">
                <a:solidFill>
                  <a:schemeClr val="tx1"/>
                </a:solidFill>
              </a:defRPr>
            </a:lvl1pPr>
          </a:lstStyle>
          <a:p>
            <a:r>
              <a:rPr lang="sv-SE"/>
              <a:t>Infrastrukturdepartementet</a:t>
            </a:r>
            <a:endParaRPr lang="sv-SE" dirty="0"/>
          </a:p>
        </p:txBody>
      </p:sp>
      <p:sp>
        <p:nvSpPr>
          <p:cNvPr id="6" name="Platshållare för bildnummer 5"/>
          <p:cNvSpPr>
            <a:spLocks noGrp="1"/>
          </p:cNvSpPr>
          <p:nvPr>
            <p:ph type="sldNum" sz="quarter" idx="4"/>
          </p:nvPr>
        </p:nvSpPr>
        <p:spPr>
          <a:xfrm>
            <a:off x="11082155" y="6304768"/>
            <a:ext cx="482400" cy="216000"/>
          </a:xfrm>
          <a:prstGeom prst="rect">
            <a:avLst/>
          </a:prstGeom>
        </p:spPr>
        <p:txBody>
          <a:bodyPr vert="horz" lIns="0" tIns="0" rIns="0" bIns="0" rtlCol="0" anchor="b"/>
          <a:lstStyle>
            <a:lvl1pPr algn="r">
              <a:defRPr sz="900" b="0" baseline="0">
                <a:solidFill>
                  <a:schemeClr val="tx1"/>
                </a:solidFill>
              </a:defRPr>
            </a:lvl1pPr>
          </a:lstStyle>
          <a:p>
            <a:fld id="{9C3D4D15-3887-47F3-AC8F-B99C7C44B5C5}" type="slidenum">
              <a:rPr lang="sv-SE" smtClean="0"/>
              <a:pPr/>
              <a:t>‹#›</a:t>
            </a:fld>
            <a:endParaRPr lang="sv-SE" dirty="0"/>
          </a:p>
        </p:txBody>
      </p:sp>
      <p:sp>
        <p:nvSpPr>
          <p:cNvPr id="7" name="Rektangel 6" descr="TagShape">
            <a:extLst>
              <a:ext uri="{FF2B5EF4-FFF2-40B4-BE49-F238E27FC236}">
                <a16:creationId xmlns:a16="http://schemas.microsoft.com/office/drawing/2014/main" id="{C4EDBB59-0639-4BD6-9347-3F92E722754F}"/>
              </a:ext>
            </a:extLst>
          </p:cNvPr>
          <p:cNvSpPr/>
          <p:nvPr userDrawn="1">
            <p:custDataLst>
              <p:tags r:id="rId19"/>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descr="RK Logga">
            <a:extLst>
              <a:ext uri="{FF2B5EF4-FFF2-40B4-BE49-F238E27FC236}">
                <a16:creationId xmlns:a16="http://schemas.microsoft.com/office/drawing/2014/main" id="{ECE0833B-40A9-43AA-8247-F138B3A17EB8}"/>
              </a:ext>
            </a:extLst>
          </p:cNvPr>
          <p:cNvPicPr>
            <a:picLocks noChangeAspect="1"/>
          </p:cNvPicPr>
          <p:nvPr userDrawn="1"/>
        </p:nvPicPr>
        <p:blipFill>
          <a:blip r:embed="rId20">
            <a:extLst>
              <a:ext uri="{28A0092B-C50C-407E-A947-70E740481C1C}">
                <a14:useLocalDpi xmlns:a14="http://schemas.microsoft.com/office/drawing/2010/main" val="0"/>
              </a:ext>
            </a:extLst>
          </a:blip>
          <a:srcRect/>
          <a:stretch>
            <a:fillRect/>
          </a:stretch>
        </p:blipFill>
        <p:spPr>
          <a:xfrm>
            <a:off x="623393" y="6159720"/>
            <a:ext cx="1742113" cy="505162"/>
          </a:xfrm>
          <a:prstGeom prst="rect">
            <a:avLst/>
          </a:prstGeom>
        </p:spPr>
      </p:pic>
    </p:spTree>
    <p:extLst>
      <p:ext uri="{BB962C8B-B14F-4D97-AF65-F5344CB8AC3E}">
        <p14:creationId xmlns:p14="http://schemas.microsoft.com/office/powerpoint/2010/main" val="1149420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0" r:id="rId11"/>
    <p:sldLayoutId id="2147483674" r:id="rId12"/>
    <p:sldLayoutId id="2147483677" r:id="rId13"/>
    <p:sldLayoutId id="2147483676" r:id="rId14"/>
    <p:sldLayoutId id="2147483671" r:id="rId15"/>
    <p:sldLayoutId id="2147483675" r:id="rId16"/>
    <p:sldLayoutId id="2147483673" r:id="rId17"/>
  </p:sldLayoutIdLst>
  <p:hf hdr="0" dt="0"/>
  <p:txStyles>
    <p:titleStyle>
      <a:lvl1pPr algn="l" defTabSz="914400" rtl="0" eaLnBrk="1" latinLnBrk="0" hangingPunct="1">
        <a:lnSpc>
          <a:spcPct val="100000"/>
        </a:lnSpc>
        <a:spcBef>
          <a:spcPct val="0"/>
        </a:spcBef>
        <a:buNone/>
        <a:defRPr sz="4800" kern="1200" baseline="0">
          <a:solidFill>
            <a:schemeClr val="tx2"/>
          </a:solidFill>
          <a:latin typeface="+mj-lt"/>
          <a:ea typeface="+mj-ea"/>
          <a:cs typeface="+mj-cs"/>
        </a:defRPr>
      </a:lvl1pPr>
    </p:titleStyle>
    <p:bodyStyle>
      <a:lvl1pPr marL="284400" indent="-284400" algn="l" defTabSz="914400" rtl="0" eaLnBrk="1" latinLnBrk="0" hangingPunct="1">
        <a:lnSpc>
          <a:spcPct val="100000"/>
        </a:lnSpc>
        <a:spcBef>
          <a:spcPts val="0"/>
        </a:spcBef>
        <a:spcAft>
          <a:spcPts val="0"/>
        </a:spcAft>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2400" b="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17">
          <p15:clr>
            <a:srgbClr val="F26B43"/>
          </p15:clr>
        </p15:guide>
        <p15:guide id="2" orient="horz" pos="2160">
          <p15:clr>
            <a:srgbClr val="F26B43"/>
          </p15:clr>
        </p15:guide>
        <p15:guide id="3" orient="horz" pos="3803">
          <p15:clr>
            <a:srgbClr val="F26B43"/>
          </p15:clr>
        </p15:guide>
        <p15:guide id="4" orient="horz" pos="1191">
          <p15:clr>
            <a:srgbClr val="F26B43"/>
          </p15:clr>
        </p15:guide>
        <p15:guide id="5" pos="330">
          <p15:clr>
            <a:srgbClr val="F26B43"/>
          </p15:clr>
        </p15:guide>
        <p15:guide id="6" pos="733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264F82-F15F-4E4E-AEDE-C95586DA9918}"/>
              </a:ext>
            </a:extLst>
          </p:cNvPr>
          <p:cNvSpPr>
            <a:spLocks noGrp="1"/>
          </p:cNvSpPr>
          <p:nvPr>
            <p:ph type="ctrTitle"/>
          </p:nvPr>
        </p:nvSpPr>
        <p:spPr>
          <a:xfrm>
            <a:off x="993268" y="729566"/>
            <a:ext cx="9502454" cy="2151531"/>
          </a:xfrm>
        </p:spPr>
        <p:txBody>
          <a:bodyPr/>
          <a:lstStyle/>
          <a:p>
            <a:r>
              <a:rPr lang="sv-SE" dirty="0"/>
              <a:t>     Kontrollstation 2019</a:t>
            </a:r>
          </a:p>
        </p:txBody>
      </p:sp>
      <p:sp>
        <p:nvSpPr>
          <p:cNvPr id="3" name="Underrubrik 2">
            <a:extLst>
              <a:ext uri="{FF2B5EF4-FFF2-40B4-BE49-F238E27FC236}">
                <a16:creationId xmlns:a16="http://schemas.microsoft.com/office/drawing/2014/main" id="{5D26BF03-1687-4BB9-BB2B-EDC30E72816B}"/>
              </a:ext>
            </a:extLst>
          </p:cNvPr>
          <p:cNvSpPr>
            <a:spLocks noGrp="1"/>
          </p:cNvSpPr>
          <p:nvPr>
            <p:ph type="subTitle" idx="1"/>
          </p:nvPr>
        </p:nvSpPr>
        <p:spPr/>
        <p:txBody>
          <a:bodyPr/>
          <a:lstStyle/>
          <a:p>
            <a:r>
              <a:rPr lang="sv-SE" dirty="0"/>
              <a:t>En lägesbeskrivning, 11 juni 2020</a:t>
            </a:r>
          </a:p>
          <a:p>
            <a:r>
              <a:rPr lang="sv-SE" sz="1600" dirty="0"/>
              <a:t>Willy Hallgren, Energienheten</a:t>
            </a:r>
          </a:p>
          <a:p>
            <a:r>
              <a:rPr lang="sv-SE" sz="1600" dirty="0"/>
              <a:t>Anna Carlsson, Energienheten</a:t>
            </a:r>
          </a:p>
          <a:p>
            <a:endParaRPr lang="sv-SE" sz="1600" dirty="0"/>
          </a:p>
        </p:txBody>
      </p:sp>
      <p:sp>
        <p:nvSpPr>
          <p:cNvPr id="4" name="Platshållare för sidfot 3">
            <a:extLst>
              <a:ext uri="{FF2B5EF4-FFF2-40B4-BE49-F238E27FC236}">
                <a16:creationId xmlns:a16="http://schemas.microsoft.com/office/drawing/2014/main" id="{EAD3EE14-EB51-42AD-AA4F-CF1A6C4254F2}"/>
              </a:ext>
            </a:extLst>
          </p:cNvPr>
          <p:cNvSpPr>
            <a:spLocks noGrp="1"/>
          </p:cNvSpPr>
          <p:nvPr>
            <p:ph type="ftr" sz="quarter" idx="11"/>
          </p:nvPr>
        </p:nvSpPr>
        <p:spPr/>
        <p:txBody>
          <a:bodyPr/>
          <a:lstStyle/>
          <a:p>
            <a:r>
              <a:rPr lang="sv-SE" dirty="0"/>
              <a:t>Infrastrukturdepartementet</a:t>
            </a:r>
          </a:p>
        </p:txBody>
      </p:sp>
      <p:sp>
        <p:nvSpPr>
          <p:cNvPr id="5" name="Platshållare för bildnummer 4">
            <a:extLst>
              <a:ext uri="{FF2B5EF4-FFF2-40B4-BE49-F238E27FC236}">
                <a16:creationId xmlns:a16="http://schemas.microsoft.com/office/drawing/2014/main" id="{E4148412-DB00-45EF-9F8E-63ECE64D4839}"/>
              </a:ext>
            </a:extLst>
          </p:cNvPr>
          <p:cNvSpPr>
            <a:spLocks noGrp="1"/>
          </p:cNvSpPr>
          <p:nvPr>
            <p:ph type="sldNum" sz="quarter" idx="12"/>
          </p:nvPr>
        </p:nvSpPr>
        <p:spPr/>
        <p:txBody>
          <a:bodyPr/>
          <a:lstStyle/>
          <a:p>
            <a:fld id="{9C3D4D15-3887-47F3-AC8F-B99C7C44B5C5}" type="slidenum">
              <a:rPr lang="sv-SE" smtClean="0"/>
              <a:pPr/>
              <a:t>1</a:t>
            </a:fld>
            <a:endParaRPr lang="sv-SE" dirty="0"/>
          </a:p>
        </p:txBody>
      </p:sp>
      <p:sp>
        <p:nvSpPr>
          <p:cNvPr id="6" name="Rektangel 5" descr="TagShape">
            <a:extLst>
              <a:ext uri="{FF2B5EF4-FFF2-40B4-BE49-F238E27FC236}">
                <a16:creationId xmlns:a16="http://schemas.microsoft.com/office/drawing/2014/main" id="{738DA5AE-1874-4421-8F5E-D9D11D065B07}"/>
              </a:ext>
            </a:extLst>
          </p:cNvPr>
          <p:cNvSpPr/>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990151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A2F2D770-5D76-473E-87CE-E93E972D8599}"/>
              </a:ext>
            </a:extLst>
          </p:cNvPr>
          <p:cNvSpPr>
            <a:spLocks noGrp="1"/>
          </p:cNvSpPr>
          <p:nvPr>
            <p:ph type="ctrTitle"/>
          </p:nvPr>
        </p:nvSpPr>
        <p:spPr>
          <a:xfrm>
            <a:off x="623311" y="1283516"/>
            <a:ext cx="10943791" cy="4739166"/>
          </a:xfrm>
        </p:spPr>
        <p:txBody>
          <a:bodyPr anchor="t">
            <a:normAutofit fontScale="90000"/>
          </a:bodyPr>
          <a:lstStyle/>
          <a:p>
            <a:pPr marL="342900" lvl="0" indent="-342900">
              <a:lnSpc>
                <a:spcPct val="90000"/>
              </a:lnSpc>
              <a:spcBef>
                <a:spcPts val="1000"/>
              </a:spcBef>
              <a:buFont typeface="Arial" panose="020B0604020202020204" pitchFamily="34" charset="0"/>
              <a:buChar char="•"/>
            </a:pPr>
            <a:r>
              <a:rPr lang="sv-SE" sz="2100" dirty="0"/>
              <a:t>Elcertifikatsystemet har visat att det är ett effektivt och kraftfullt stödsystem för att öka den förnybara elproduktionen – teknikneutralt och marknadsbaserat</a:t>
            </a:r>
          </a:p>
          <a:p>
            <a:pPr marL="342900" lvl="0" indent="-342900">
              <a:lnSpc>
                <a:spcPct val="90000"/>
              </a:lnSpc>
              <a:spcBef>
                <a:spcPts val="1000"/>
              </a:spcBef>
              <a:buFont typeface="Arial" panose="020B0604020202020204" pitchFamily="34" charset="0"/>
              <a:buChar char="•"/>
            </a:pPr>
            <a:r>
              <a:rPr lang="sv-SE" sz="2100" dirty="0"/>
              <a:t>Elcertifikatsystemet har i Sverige haft en bred politisk förankring och successivt förlängts och utökats under olika regeringar</a:t>
            </a:r>
            <a:br>
              <a:rPr lang="sv-SE" sz="2100" dirty="0"/>
            </a:br>
            <a:r>
              <a:rPr lang="sv-SE" sz="2100" dirty="0"/>
              <a:t> 	</a:t>
            </a:r>
            <a:r>
              <a:rPr lang="sv-SE" sz="1800" dirty="0"/>
              <a:t>- Exempelvis grundades den senaste ambitionsökningen på energiöverenskommelsen med bred 	   	  majoritet i riksdagen</a:t>
            </a:r>
          </a:p>
          <a:p>
            <a:pPr marL="342900" lvl="0" indent="-342900">
              <a:lnSpc>
                <a:spcPct val="90000"/>
              </a:lnSpc>
              <a:spcBef>
                <a:spcPts val="1000"/>
              </a:spcBef>
              <a:buFont typeface="Arial" panose="020B0604020202020204" pitchFamily="34" charset="0"/>
              <a:buChar char="•"/>
            </a:pPr>
            <a:r>
              <a:rPr lang="sv-SE" sz="2100" dirty="0"/>
              <a:t>Efter 2002 har 41 TWh ny förnybar elproduktion tillkommit i Sverige – vilket exempelvis motsvarar en årsförbrukning för 2 miljoner villor</a:t>
            </a:r>
          </a:p>
          <a:p>
            <a:pPr marL="342900" lvl="0" indent="-342900">
              <a:lnSpc>
                <a:spcPct val="90000"/>
              </a:lnSpc>
              <a:spcBef>
                <a:spcPts val="1000"/>
              </a:spcBef>
              <a:buFont typeface="Arial" panose="020B0604020202020204" pitchFamily="34" charset="0"/>
              <a:buChar char="•"/>
            </a:pPr>
            <a:r>
              <a:rPr lang="sv-SE" sz="2100" dirty="0"/>
              <a:t>Vi har idag det s.k. ”tredje benet” i elförsörjningen som svensk politik har eftersträvat sedan de ambitiösa målen infördes och höjts</a:t>
            </a:r>
          </a:p>
          <a:p>
            <a:pPr marL="342900" lvl="0" indent="-342900">
              <a:lnSpc>
                <a:spcPct val="90000"/>
              </a:lnSpc>
              <a:spcBef>
                <a:spcPts val="1000"/>
              </a:spcBef>
              <a:buFont typeface="Arial" panose="020B0604020202020204" pitchFamily="34" charset="0"/>
              <a:buChar char="•"/>
            </a:pPr>
            <a:r>
              <a:rPr lang="sv-SE" sz="2100" dirty="0"/>
              <a:t>Priset på elcertifikat har sedan 2012 varit i genomsnitt ca 140 kronor vilket kan motsvara en kostnad på ca 3 öre/kWh för elkunden</a:t>
            </a:r>
          </a:p>
          <a:p>
            <a:pPr marL="342900" lvl="0" indent="-342900">
              <a:lnSpc>
                <a:spcPct val="90000"/>
              </a:lnSpc>
              <a:spcBef>
                <a:spcPts val="1000"/>
              </a:spcBef>
              <a:buFont typeface="Arial" panose="020B0604020202020204" pitchFamily="34" charset="0"/>
              <a:buChar char="•"/>
            </a:pPr>
            <a:r>
              <a:rPr lang="sv-SE" sz="2100" dirty="0"/>
              <a:t>Ett av mycket få exempel på gränsöverskridande stödsystem med låga förvaltningskostnader</a:t>
            </a:r>
          </a:p>
          <a:p>
            <a:pPr>
              <a:lnSpc>
                <a:spcPct val="90000"/>
              </a:lnSpc>
            </a:pPr>
            <a:endParaRPr lang="sv-SE" sz="2100" dirty="0"/>
          </a:p>
        </p:txBody>
      </p:sp>
      <p:sp>
        <p:nvSpPr>
          <p:cNvPr id="4" name="Platshållare för sidfot 3">
            <a:extLst>
              <a:ext uri="{FF2B5EF4-FFF2-40B4-BE49-F238E27FC236}">
                <a16:creationId xmlns:a16="http://schemas.microsoft.com/office/drawing/2014/main" id="{23DC1AB3-BA64-480E-8E6A-65DDFB2DE099}"/>
              </a:ext>
            </a:extLst>
          </p:cNvPr>
          <p:cNvSpPr>
            <a:spLocks noGrp="1"/>
          </p:cNvSpPr>
          <p:nvPr>
            <p:ph type="ftr" sz="quarter" idx="11"/>
          </p:nvPr>
        </p:nvSpPr>
        <p:spPr/>
        <p:txBody>
          <a:bodyPr anchor="b">
            <a:normAutofit/>
          </a:bodyPr>
          <a:lstStyle/>
          <a:p>
            <a:pPr>
              <a:spcAft>
                <a:spcPts val="600"/>
              </a:spcAft>
            </a:pPr>
            <a:r>
              <a:rPr lang="sv-SE" dirty="0"/>
              <a:t>Infrastrukturdepartementet</a:t>
            </a:r>
            <a:endParaRPr lang="sv-SE"/>
          </a:p>
        </p:txBody>
      </p:sp>
      <p:sp>
        <p:nvSpPr>
          <p:cNvPr id="5" name="Platshållare för bildnummer 4">
            <a:extLst>
              <a:ext uri="{FF2B5EF4-FFF2-40B4-BE49-F238E27FC236}">
                <a16:creationId xmlns:a16="http://schemas.microsoft.com/office/drawing/2014/main" id="{8FBDE8D8-3B32-48EE-9584-C629E18798A9}"/>
              </a:ext>
            </a:extLst>
          </p:cNvPr>
          <p:cNvSpPr>
            <a:spLocks noGrp="1"/>
          </p:cNvSpPr>
          <p:nvPr>
            <p:ph type="sldNum" sz="quarter" idx="12"/>
          </p:nvPr>
        </p:nvSpPr>
        <p:spPr/>
        <p:txBody>
          <a:bodyPr anchor="b">
            <a:normAutofit/>
          </a:bodyPr>
          <a:lstStyle/>
          <a:p>
            <a:pPr>
              <a:spcAft>
                <a:spcPts val="600"/>
              </a:spcAft>
            </a:pPr>
            <a:fld id="{9C3D4D15-3887-47F3-AC8F-B99C7C44B5C5}" type="slidenum">
              <a:rPr lang="sv-SE" smtClean="0"/>
              <a:pPr>
                <a:spcAft>
                  <a:spcPts val="600"/>
                </a:spcAft>
              </a:pPr>
              <a:t>2</a:t>
            </a:fld>
            <a:endParaRPr lang="sv-SE"/>
          </a:p>
        </p:txBody>
      </p:sp>
      <p:sp>
        <p:nvSpPr>
          <p:cNvPr id="8" name="textruta 7">
            <a:extLst>
              <a:ext uri="{FF2B5EF4-FFF2-40B4-BE49-F238E27FC236}">
                <a16:creationId xmlns:a16="http://schemas.microsoft.com/office/drawing/2014/main" id="{7691FC44-CD13-4E42-BF16-8DEA02BA48C2}"/>
              </a:ext>
            </a:extLst>
          </p:cNvPr>
          <p:cNvSpPr txBox="1"/>
          <p:nvPr/>
        </p:nvSpPr>
        <p:spPr>
          <a:xfrm>
            <a:off x="1283515" y="687897"/>
            <a:ext cx="9941076" cy="584775"/>
          </a:xfrm>
          <a:prstGeom prst="rect">
            <a:avLst/>
          </a:prstGeom>
          <a:noFill/>
        </p:spPr>
        <p:txBody>
          <a:bodyPr wrap="square" rtlCol="0">
            <a:spAutoFit/>
          </a:bodyPr>
          <a:lstStyle/>
          <a:p>
            <a:r>
              <a:rPr lang="sv-SE" sz="3200" dirty="0"/>
              <a:t>2003 - 2020 </a:t>
            </a:r>
          </a:p>
        </p:txBody>
      </p:sp>
    </p:spTree>
    <p:extLst>
      <p:ext uri="{BB962C8B-B14F-4D97-AF65-F5344CB8AC3E}">
        <p14:creationId xmlns:p14="http://schemas.microsoft.com/office/powerpoint/2010/main" val="1014888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A2F2D770-5D76-473E-87CE-E93E972D8599}"/>
              </a:ext>
            </a:extLst>
          </p:cNvPr>
          <p:cNvSpPr>
            <a:spLocks noGrp="1"/>
          </p:cNvSpPr>
          <p:nvPr>
            <p:ph type="ctrTitle"/>
          </p:nvPr>
        </p:nvSpPr>
        <p:spPr>
          <a:xfrm>
            <a:off x="623311" y="1501629"/>
            <a:ext cx="10943791" cy="4521053"/>
          </a:xfrm>
        </p:spPr>
        <p:txBody>
          <a:bodyPr anchor="t">
            <a:normAutofit/>
          </a:bodyPr>
          <a:lstStyle/>
          <a:p>
            <a:pPr marL="342900" lvl="0" indent="-342900">
              <a:lnSpc>
                <a:spcPct val="90000"/>
              </a:lnSpc>
              <a:spcBef>
                <a:spcPts val="1000"/>
              </a:spcBef>
              <a:buFont typeface="Arial" panose="020B0604020202020204" pitchFamily="34" charset="0"/>
              <a:buChar char="•"/>
            </a:pPr>
            <a:r>
              <a:rPr lang="sv-SE" sz="2100" dirty="0"/>
              <a:t>Kontrollstation 2017 – ”nytt mål till 2030 och 18 nya terawattimmar"</a:t>
            </a:r>
          </a:p>
          <a:p>
            <a:pPr marL="342900" lvl="0" indent="-342900">
              <a:lnSpc>
                <a:spcPct val="90000"/>
              </a:lnSpc>
              <a:spcBef>
                <a:spcPts val="1000"/>
              </a:spcBef>
              <a:buFont typeface="Arial" panose="020B0604020202020204" pitchFamily="34" charset="0"/>
              <a:buChar char="•"/>
            </a:pPr>
            <a:r>
              <a:rPr lang="sv-SE" sz="2100" dirty="0"/>
              <a:t>Kontrollstation 2019 – ”att i god tid kunna ge besked om hur systemet ska avslutas”</a:t>
            </a:r>
            <a:br>
              <a:rPr lang="sv-SE" sz="2100" dirty="0"/>
            </a:br>
            <a:endParaRPr lang="sv-SE" sz="2100" dirty="0"/>
          </a:p>
          <a:p>
            <a:pPr marL="342900" lvl="0" indent="-342900">
              <a:lnSpc>
                <a:spcPct val="90000"/>
              </a:lnSpc>
              <a:spcBef>
                <a:spcPts val="1000"/>
              </a:spcBef>
              <a:buFont typeface="Arial" panose="020B0604020202020204" pitchFamily="34" charset="0"/>
              <a:buChar char="•"/>
            </a:pPr>
            <a:r>
              <a:rPr lang="sv-SE" sz="2100" dirty="0"/>
              <a:t>2019 var ett rekordår vad gäller ny ansluten elproduktion </a:t>
            </a:r>
            <a:br>
              <a:rPr lang="sv-SE" sz="2100" dirty="0"/>
            </a:br>
            <a:r>
              <a:rPr lang="sv-SE" sz="2100" dirty="0"/>
              <a:t>=&gt; Under 2020 bedöms det rekordet att slås - en fördubbling! </a:t>
            </a:r>
          </a:p>
          <a:p>
            <a:pPr marL="342900" lvl="0" indent="-342900">
              <a:lnSpc>
                <a:spcPct val="90000"/>
              </a:lnSpc>
              <a:spcBef>
                <a:spcPts val="1000"/>
              </a:spcBef>
              <a:buFont typeface="Arial" panose="020B0604020202020204" pitchFamily="34" charset="0"/>
              <a:buChar char="•"/>
            </a:pPr>
            <a:r>
              <a:rPr lang="sv-SE" sz="2100" dirty="0"/>
              <a:t>Sedan januari 2019 har det i genomsnitt anslutits ca 0,5 TWh ny förnybar elproduktion per månad inom den gemensamma elcertifikatmarknaden. Prognosen visar att det kommer att byggas ca 1,2 TWh per månad fram mot utgången av 2021.</a:t>
            </a:r>
          </a:p>
          <a:p>
            <a:pPr marL="342900" lvl="0" indent="-342900">
              <a:lnSpc>
                <a:spcPct val="90000"/>
              </a:lnSpc>
              <a:spcBef>
                <a:spcPts val="1000"/>
              </a:spcBef>
              <a:buFont typeface="Arial" panose="020B0604020202020204" pitchFamily="34" charset="0"/>
              <a:buChar char="•"/>
            </a:pPr>
            <a:r>
              <a:rPr lang="sv-SE" sz="2100" dirty="0"/>
              <a:t>Det betyder att vi vid utgången av 2020 kommer ha den produktion som systemet är avsett att driva fram till 2030</a:t>
            </a:r>
          </a:p>
          <a:p>
            <a:pPr>
              <a:lnSpc>
                <a:spcPct val="90000"/>
              </a:lnSpc>
            </a:pPr>
            <a:endParaRPr lang="sv-SE" sz="2100" dirty="0"/>
          </a:p>
        </p:txBody>
      </p:sp>
      <p:sp>
        <p:nvSpPr>
          <p:cNvPr id="4" name="Platshållare för sidfot 3">
            <a:extLst>
              <a:ext uri="{FF2B5EF4-FFF2-40B4-BE49-F238E27FC236}">
                <a16:creationId xmlns:a16="http://schemas.microsoft.com/office/drawing/2014/main" id="{23DC1AB3-BA64-480E-8E6A-65DDFB2DE099}"/>
              </a:ext>
            </a:extLst>
          </p:cNvPr>
          <p:cNvSpPr>
            <a:spLocks noGrp="1"/>
          </p:cNvSpPr>
          <p:nvPr>
            <p:ph type="ftr" sz="quarter" idx="11"/>
          </p:nvPr>
        </p:nvSpPr>
        <p:spPr/>
        <p:txBody>
          <a:bodyPr anchor="b">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sv-SE" sz="1200" b="1" i="0" u="none" strike="noStrike" kern="1200" cap="none" spc="0" normalizeH="0" baseline="0" noProof="0" dirty="0">
                <a:ln>
                  <a:noFill/>
                </a:ln>
                <a:solidFill>
                  <a:prstClr val="white"/>
                </a:solidFill>
                <a:effectLst/>
                <a:uLnTx/>
                <a:uFillTx/>
                <a:latin typeface="Arial"/>
                <a:ea typeface="+mn-ea"/>
                <a:cs typeface="+mn-cs"/>
              </a:rPr>
              <a:t>Infrastrukturdepartementet</a:t>
            </a:r>
            <a:endParaRPr kumimoji="0" lang="sv-SE" sz="1200" b="1" i="0" u="none" strike="noStrike" kern="1200" cap="none" spc="0" normalizeH="0" baseline="0" noProof="0">
              <a:ln>
                <a:noFill/>
              </a:ln>
              <a:solidFill>
                <a:prstClr val="white"/>
              </a:solidFill>
              <a:effectLst/>
              <a:uLnTx/>
              <a:uFillTx/>
              <a:latin typeface="Arial"/>
              <a:ea typeface="+mn-ea"/>
              <a:cs typeface="+mn-cs"/>
            </a:endParaRPr>
          </a:p>
        </p:txBody>
      </p:sp>
      <p:sp>
        <p:nvSpPr>
          <p:cNvPr id="5" name="Platshållare för bildnummer 4">
            <a:extLst>
              <a:ext uri="{FF2B5EF4-FFF2-40B4-BE49-F238E27FC236}">
                <a16:creationId xmlns:a16="http://schemas.microsoft.com/office/drawing/2014/main" id="{8FBDE8D8-3B32-48EE-9584-C629E18798A9}"/>
              </a:ext>
            </a:extLst>
          </p:cNvPr>
          <p:cNvSpPr>
            <a:spLocks noGrp="1"/>
          </p:cNvSpPr>
          <p:nvPr>
            <p:ph type="sldNum" sz="quarter" idx="12"/>
          </p:nvPr>
        </p:nvSpPr>
        <p:spPr/>
        <p:txBody>
          <a:bodyPr anchor="b">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9C3D4D15-3887-47F3-AC8F-B99C7C44B5C5}" type="slidenum">
              <a:rPr kumimoji="0" lang="sv-SE" sz="9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a:t>
            </a:fld>
            <a:endParaRPr kumimoji="0" lang="sv-SE" sz="900" b="0" i="0" u="none" strike="noStrike" kern="1200" cap="none" spc="0" normalizeH="0" baseline="0" noProof="0">
              <a:ln>
                <a:noFill/>
              </a:ln>
              <a:solidFill>
                <a:prstClr val="white"/>
              </a:solidFill>
              <a:effectLst/>
              <a:uLnTx/>
              <a:uFillTx/>
              <a:latin typeface="Arial"/>
              <a:ea typeface="+mn-ea"/>
              <a:cs typeface="+mn-cs"/>
            </a:endParaRPr>
          </a:p>
        </p:txBody>
      </p:sp>
      <p:sp>
        <p:nvSpPr>
          <p:cNvPr id="6" name="textruta 5">
            <a:extLst>
              <a:ext uri="{FF2B5EF4-FFF2-40B4-BE49-F238E27FC236}">
                <a16:creationId xmlns:a16="http://schemas.microsoft.com/office/drawing/2014/main" id="{E72232A7-6C06-4B3D-B3A3-DB5091EA7624}"/>
              </a:ext>
            </a:extLst>
          </p:cNvPr>
          <p:cNvSpPr txBox="1"/>
          <p:nvPr/>
        </p:nvSpPr>
        <p:spPr>
          <a:xfrm>
            <a:off x="1241570" y="694711"/>
            <a:ext cx="9932565" cy="646331"/>
          </a:xfrm>
          <a:prstGeom prst="rect">
            <a:avLst/>
          </a:prstGeom>
          <a:noFill/>
        </p:spPr>
        <p:txBody>
          <a:bodyPr wrap="square" rtlCol="0">
            <a:spAutoFit/>
          </a:bodyPr>
          <a:lstStyle/>
          <a:p>
            <a:r>
              <a:rPr lang="sv-SE" sz="3600" dirty="0"/>
              <a:t>En otrolig utveckling!  </a:t>
            </a:r>
          </a:p>
        </p:txBody>
      </p:sp>
    </p:spTree>
    <p:extLst>
      <p:ext uri="{BB962C8B-B14F-4D97-AF65-F5344CB8AC3E}">
        <p14:creationId xmlns:p14="http://schemas.microsoft.com/office/powerpoint/2010/main" val="1663943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B27F65-004F-4128-B008-B2B280402129}"/>
              </a:ext>
            </a:extLst>
          </p:cNvPr>
          <p:cNvSpPr>
            <a:spLocks noGrp="1"/>
          </p:cNvSpPr>
          <p:nvPr>
            <p:ph type="ctrTitle"/>
          </p:nvPr>
        </p:nvSpPr>
        <p:spPr>
          <a:xfrm>
            <a:off x="623311" y="644577"/>
            <a:ext cx="10943791" cy="5378105"/>
          </a:xfrm>
        </p:spPr>
        <p:txBody>
          <a:bodyPr>
            <a:normAutofit fontScale="90000"/>
          </a:bodyPr>
          <a:lstStyle/>
          <a:p>
            <a:r>
              <a:rPr lang="sv-SE" sz="2700" dirty="0"/>
              <a:t>Promemoria</a:t>
            </a:r>
            <a:br>
              <a:rPr lang="sv-SE" sz="2700" dirty="0"/>
            </a:br>
            <a:r>
              <a:rPr lang="sv-SE" sz="2700" dirty="0"/>
              <a:t>Elcertifikat - stoppregel och kontrollstation 2019</a:t>
            </a:r>
            <a:br>
              <a:rPr lang="sv-SE" sz="2400" dirty="0"/>
            </a:br>
            <a:br>
              <a:rPr lang="sv-SE" sz="2400" dirty="0"/>
            </a:br>
            <a:r>
              <a:rPr lang="sv-SE" sz="2100" dirty="0"/>
              <a:t>I promemorian föreslås ett datumstopp till den 31 december 2021, att systemet avslutas 2035 och att kvoter flyttas fram. </a:t>
            </a:r>
            <a:br>
              <a:rPr lang="sv-SE" sz="2100" dirty="0"/>
            </a:br>
            <a:br>
              <a:rPr lang="sv-SE" sz="2100" dirty="0"/>
            </a:br>
            <a:r>
              <a:rPr lang="sv-SE" sz="2100" dirty="0"/>
              <a:t>Bakgrunden till förslaget är den snabba utbyggnaden av vindkraft och det uppställda målet till 2030 bedöms uppnås i förtid -  redan innan utgången av 2021. </a:t>
            </a:r>
            <a:br>
              <a:rPr lang="sv-SE" sz="2100" dirty="0"/>
            </a:br>
            <a:br>
              <a:rPr lang="sv-SE" sz="2100" dirty="0"/>
            </a:br>
            <a:r>
              <a:rPr lang="sv-SE" sz="2100" dirty="0"/>
              <a:t>Därför:</a:t>
            </a:r>
            <a:br>
              <a:rPr lang="sv-SE" sz="2100" dirty="0"/>
            </a:br>
            <a:r>
              <a:rPr lang="sv-SE" sz="2100" dirty="0"/>
              <a:t>	- rimligt att avsluta det gemensamma systemet tillsammans</a:t>
            </a:r>
            <a:br>
              <a:rPr lang="sv-SE" sz="2100" dirty="0"/>
            </a:br>
            <a:r>
              <a:rPr lang="sv-SE" sz="2100" dirty="0"/>
              <a:t>	- onödigt att administrera och lagerhålla elcertifikat till 2045</a:t>
            </a:r>
            <a:br>
              <a:rPr lang="sv-SE" sz="2100" dirty="0"/>
            </a:br>
            <a:r>
              <a:rPr lang="sv-SE" sz="2100" dirty="0"/>
              <a:t>	- ny förnybar elproduktion kan byggas utan stöd av elcertifikat</a:t>
            </a:r>
            <a:br>
              <a:rPr lang="sv-SE" sz="2100" dirty="0"/>
            </a:br>
            <a:r>
              <a:rPr lang="sv-SE" sz="2100" dirty="0"/>
              <a:t>	- elcertifikatsystemet har spelat ut sin roll för att trigga ny elproduktion</a:t>
            </a:r>
            <a:br>
              <a:rPr lang="sv-SE" sz="2100" dirty="0"/>
            </a:br>
            <a:br>
              <a:rPr lang="sv-SE" sz="2100" dirty="0"/>
            </a:br>
            <a:r>
              <a:rPr lang="sv-SE" sz="2100" dirty="0"/>
              <a:t>Förslagen innebär att Sverige kan fullfölja de förpliktelser och åtaganden som finns i avtalet mellan Sverige och Norge </a:t>
            </a:r>
            <a:r>
              <a:rPr lang="sv-SE" sz="2100"/>
              <a:t>– det krävs </a:t>
            </a:r>
            <a:r>
              <a:rPr lang="sv-SE" sz="2100" dirty="0"/>
              <a:t>dock ändringar avtalet</a:t>
            </a:r>
          </a:p>
        </p:txBody>
      </p:sp>
      <p:sp>
        <p:nvSpPr>
          <p:cNvPr id="3" name="Platshållare för sidfot 2">
            <a:extLst>
              <a:ext uri="{FF2B5EF4-FFF2-40B4-BE49-F238E27FC236}">
                <a16:creationId xmlns:a16="http://schemas.microsoft.com/office/drawing/2014/main" id="{87D1BEB9-6FC6-49AB-AFA8-C84BA972DF6F}"/>
              </a:ext>
            </a:extLst>
          </p:cNvPr>
          <p:cNvSpPr>
            <a:spLocks noGrp="1"/>
          </p:cNvSpPr>
          <p:nvPr>
            <p:ph type="ftr" sz="quarter" idx="11"/>
          </p:nvPr>
        </p:nvSpPr>
        <p:spPr/>
        <p:txBody>
          <a:bodyPr/>
          <a:lstStyle/>
          <a:p>
            <a:r>
              <a:rPr lang="sv-SE"/>
              <a:t>Infrastrukturdepartementet</a:t>
            </a:r>
            <a:endParaRPr lang="sv-SE" dirty="0"/>
          </a:p>
        </p:txBody>
      </p:sp>
      <p:sp>
        <p:nvSpPr>
          <p:cNvPr id="4" name="Platshållare för bildnummer 3">
            <a:extLst>
              <a:ext uri="{FF2B5EF4-FFF2-40B4-BE49-F238E27FC236}">
                <a16:creationId xmlns:a16="http://schemas.microsoft.com/office/drawing/2014/main" id="{B66E37C0-F52B-4833-B46E-21DEDFDBE1A3}"/>
              </a:ext>
            </a:extLst>
          </p:cNvPr>
          <p:cNvSpPr>
            <a:spLocks noGrp="1"/>
          </p:cNvSpPr>
          <p:nvPr>
            <p:ph type="sldNum" sz="quarter" idx="12"/>
          </p:nvPr>
        </p:nvSpPr>
        <p:spPr/>
        <p:txBody>
          <a:bodyPr/>
          <a:lstStyle/>
          <a:p>
            <a:fld id="{9C3D4D15-3887-47F3-AC8F-B99C7C44B5C5}" type="slidenum">
              <a:rPr lang="sv-SE" smtClean="0"/>
              <a:pPr/>
              <a:t>4</a:t>
            </a:fld>
            <a:endParaRPr lang="sv-SE" dirty="0"/>
          </a:p>
        </p:txBody>
      </p:sp>
    </p:spTree>
    <p:extLst>
      <p:ext uri="{BB962C8B-B14F-4D97-AF65-F5344CB8AC3E}">
        <p14:creationId xmlns:p14="http://schemas.microsoft.com/office/powerpoint/2010/main" val="3528932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B27F65-004F-4128-B008-B2B280402129}"/>
              </a:ext>
            </a:extLst>
          </p:cNvPr>
          <p:cNvSpPr>
            <a:spLocks noGrp="1"/>
          </p:cNvSpPr>
          <p:nvPr>
            <p:ph type="ctrTitle"/>
          </p:nvPr>
        </p:nvSpPr>
        <p:spPr/>
        <p:txBody>
          <a:bodyPr>
            <a:normAutofit/>
          </a:bodyPr>
          <a:lstStyle/>
          <a:p>
            <a:r>
              <a:rPr lang="sv-SE" sz="2400" dirty="0"/>
              <a:t>Promemoria</a:t>
            </a:r>
            <a:br>
              <a:rPr lang="sv-SE" sz="2400" dirty="0"/>
            </a:br>
            <a:r>
              <a:rPr lang="sv-SE" sz="2400" dirty="0"/>
              <a:t>Elcertifikat - stoppregel och kontrollstation 2019</a:t>
            </a:r>
            <a:br>
              <a:rPr lang="sv-SE" sz="2400" dirty="0"/>
            </a:br>
            <a:br>
              <a:rPr lang="sv-SE" sz="2400" dirty="0"/>
            </a:br>
            <a:br>
              <a:rPr lang="sv-SE" sz="2400" dirty="0"/>
            </a:br>
            <a:r>
              <a:rPr lang="sv-SE" sz="2400" dirty="0"/>
              <a:t>”</a:t>
            </a:r>
            <a:r>
              <a:rPr lang="sv-SE" sz="2100" i="1" dirty="0"/>
              <a:t>Förslaget bygger på en prognos och det bör därför säkerställas att det finns tillräcklig marginal för att inte riskera att utbudet blir för litet i förhållande till fram till 2035.”</a:t>
            </a:r>
            <a:br>
              <a:rPr lang="sv-SE" sz="2100" i="1" dirty="0"/>
            </a:br>
            <a:br>
              <a:rPr lang="sv-SE" sz="2100" dirty="0"/>
            </a:br>
            <a:r>
              <a:rPr lang="sv-SE" sz="2100" dirty="0"/>
              <a:t>”</a:t>
            </a:r>
            <a:r>
              <a:rPr lang="sv-SE" sz="2100" i="1" dirty="0"/>
              <a:t>Energimyndigheten bör därför få i uppdrag att följa och analysera dels hur utbyggnadstakten av förnybar el inom elcertifikatssystemet förhåller sig till uppsatta mål inom den gemensamma </a:t>
            </a:r>
            <a:r>
              <a:rPr lang="sv-SE" sz="2100" i="1" dirty="0" err="1"/>
              <a:t>elcertifikatsmarknaden</a:t>
            </a:r>
            <a:r>
              <a:rPr lang="sv-SE" sz="2100" i="1" dirty="0"/>
              <a:t> och hur befintliga anläggningar som är godkända i systemet förhåller sig till tidigare beräknad normalårsproduktion.” </a:t>
            </a:r>
            <a:br>
              <a:rPr lang="sv-SE" sz="2100" i="1" dirty="0"/>
            </a:br>
            <a:br>
              <a:rPr lang="sv-SE" sz="2100" i="1" dirty="0"/>
            </a:br>
            <a:r>
              <a:rPr lang="sv-SE" sz="2100" i="1" dirty="0"/>
              <a:t>”Myndigheten bör också få i uppdrag att utreda om det finns behov av åtgärder för att hantera eventuella marknadsproblem efter den 31 december 2021.” </a:t>
            </a:r>
            <a:br>
              <a:rPr lang="sv-SE" sz="2100" i="1" dirty="0"/>
            </a:br>
            <a:r>
              <a:rPr lang="sv-SE" sz="2100" i="1" dirty="0"/>
              <a:t> </a:t>
            </a:r>
          </a:p>
        </p:txBody>
      </p:sp>
      <p:sp>
        <p:nvSpPr>
          <p:cNvPr id="3" name="Platshållare för sidfot 2">
            <a:extLst>
              <a:ext uri="{FF2B5EF4-FFF2-40B4-BE49-F238E27FC236}">
                <a16:creationId xmlns:a16="http://schemas.microsoft.com/office/drawing/2014/main" id="{87D1BEB9-6FC6-49AB-AFA8-C84BA972DF6F}"/>
              </a:ext>
            </a:extLst>
          </p:cNvPr>
          <p:cNvSpPr>
            <a:spLocks noGrp="1"/>
          </p:cNvSpPr>
          <p:nvPr>
            <p:ph type="ftr" sz="quarter" idx="11"/>
          </p:nvPr>
        </p:nvSpPr>
        <p:spPr/>
        <p:txBody>
          <a:bodyPr/>
          <a:lstStyle/>
          <a:p>
            <a:r>
              <a:rPr lang="sv-SE"/>
              <a:t>Infrastrukturdepartementet</a:t>
            </a:r>
            <a:endParaRPr lang="sv-SE" dirty="0"/>
          </a:p>
        </p:txBody>
      </p:sp>
      <p:sp>
        <p:nvSpPr>
          <p:cNvPr id="4" name="Platshållare för bildnummer 3">
            <a:extLst>
              <a:ext uri="{FF2B5EF4-FFF2-40B4-BE49-F238E27FC236}">
                <a16:creationId xmlns:a16="http://schemas.microsoft.com/office/drawing/2014/main" id="{B66E37C0-F52B-4833-B46E-21DEDFDBE1A3}"/>
              </a:ext>
            </a:extLst>
          </p:cNvPr>
          <p:cNvSpPr>
            <a:spLocks noGrp="1"/>
          </p:cNvSpPr>
          <p:nvPr>
            <p:ph type="sldNum" sz="quarter" idx="12"/>
          </p:nvPr>
        </p:nvSpPr>
        <p:spPr/>
        <p:txBody>
          <a:bodyPr/>
          <a:lstStyle/>
          <a:p>
            <a:fld id="{9C3D4D15-3887-47F3-AC8F-B99C7C44B5C5}" type="slidenum">
              <a:rPr lang="sv-SE" smtClean="0"/>
              <a:pPr/>
              <a:t>5</a:t>
            </a:fld>
            <a:endParaRPr lang="sv-SE" dirty="0"/>
          </a:p>
        </p:txBody>
      </p:sp>
    </p:spTree>
    <p:extLst>
      <p:ext uri="{BB962C8B-B14F-4D97-AF65-F5344CB8AC3E}">
        <p14:creationId xmlns:p14="http://schemas.microsoft.com/office/powerpoint/2010/main" val="2597705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B27F65-004F-4128-B008-B2B280402129}"/>
              </a:ext>
            </a:extLst>
          </p:cNvPr>
          <p:cNvSpPr>
            <a:spLocks noGrp="1"/>
          </p:cNvSpPr>
          <p:nvPr>
            <p:ph type="ctrTitle"/>
          </p:nvPr>
        </p:nvSpPr>
        <p:spPr/>
        <p:txBody>
          <a:bodyPr>
            <a:normAutofit/>
          </a:bodyPr>
          <a:lstStyle/>
          <a:p>
            <a:r>
              <a:rPr lang="sv-SE" sz="3200" dirty="0"/>
              <a:t>Kontrollstation 2019</a:t>
            </a:r>
            <a:br>
              <a:rPr lang="sv-SE" sz="2400" dirty="0"/>
            </a:br>
            <a:br>
              <a:rPr lang="sv-SE" sz="2400" dirty="0"/>
            </a:br>
            <a:r>
              <a:rPr lang="sv-SE" sz="2100" dirty="0"/>
              <a:t>Sverige ska införa en stoppmekanism för elcertifikatsystemet innan utgången av 2020</a:t>
            </a:r>
            <a:br>
              <a:rPr lang="sv-SE" sz="2100" dirty="0"/>
            </a:br>
            <a:br>
              <a:rPr lang="sv-SE" sz="2100" dirty="0"/>
            </a:br>
            <a:r>
              <a:rPr lang="sv-SE" sz="2100" dirty="0"/>
              <a:t>Vår process:</a:t>
            </a:r>
            <a:br>
              <a:rPr lang="sv-SE" sz="2100" dirty="0"/>
            </a:br>
            <a:br>
              <a:rPr lang="sv-SE" sz="2100" dirty="0"/>
            </a:br>
            <a:r>
              <a:rPr lang="sv-SE" sz="2100" dirty="0"/>
              <a:t>	- Remiss av promemorian avslutades den 29 april 2020</a:t>
            </a:r>
            <a:br>
              <a:rPr lang="sv-SE" sz="2100" dirty="0"/>
            </a:br>
            <a:r>
              <a:rPr lang="sv-SE" sz="2100" dirty="0"/>
              <a:t>	- Analys av remissvar och beredningsarbete inom regeringskansliet</a:t>
            </a:r>
            <a:br>
              <a:rPr lang="sv-SE" sz="2100" dirty="0"/>
            </a:br>
            <a:r>
              <a:rPr lang="sv-SE" sz="2100" dirty="0"/>
              <a:t>	- Beslut om lagrådsremiss	</a:t>
            </a:r>
            <a:br>
              <a:rPr lang="sv-SE" sz="2100" dirty="0"/>
            </a:br>
            <a:r>
              <a:rPr lang="sv-SE" sz="2100" dirty="0"/>
              <a:t>	- Ändringsavtal med Norge </a:t>
            </a:r>
            <a:br>
              <a:rPr lang="sv-SE" sz="2100" dirty="0"/>
            </a:br>
            <a:r>
              <a:rPr lang="sv-SE" sz="2100" dirty="0"/>
              <a:t>	- Proposition till riksdagen för behandling under tidig höst </a:t>
            </a:r>
            <a:br>
              <a:rPr lang="sv-SE" sz="2100" dirty="0"/>
            </a:br>
            <a:r>
              <a:rPr lang="sv-SE" sz="2100" dirty="0"/>
              <a:t>	- Vår ambition är att lagändringar ska kunna träda i kraft den 1 januari 2021</a:t>
            </a:r>
            <a:br>
              <a:rPr lang="sv-SE" sz="2100" dirty="0"/>
            </a:br>
            <a:r>
              <a:rPr lang="sv-SE" sz="2100" dirty="0"/>
              <a:t>	- Eventuella uppdrag till Energimyndigheten och NVE diskuteras </a:t>
            </a:r>
            <a:br>
              <a:rPr lang="sv-SE" sz="2100" dirty="0"/>
            </a:br>
            <a:endParaRPr lang="sv-SE" sz="2100" dirty="0"/>
          </a:p>
        </p:txBody>
      </p:sp>
      <p:sp>
        <p:nvSpPr>
          <p:cNvPr id="3" name="Platshållare för sidfot 2">
            <a:extLst>
              <a:ext uri="{FF2B5EF4-FFF2-40B4-BE49-F238E27FC236}">
                <a16:creationId xmlns:a16="http://schemas.microsoft.com/office/drawing/2014/main" id="{87D1BEB9-6FC6-49AB-AFA8-C84BA972DF6F}"/>
              </a:ext>
            </a:extLst>
          </p:cNvPr>
          <p:cNvSpPr>
            <a:spLocks noGrp="1"/>
          </p:cNvSpPr>
          <p:nvPr>
            <p:ph type="ftr" sz="quarter" idx="11"/>
          </p:nvPr>
        </p:nvSpPr>
        <p:spPr/>
        <p:txBody>
          <a:bodyPr/>
          <a:lstStyle/>
          <a:p>
            <a:r>
              <a:rPr lang="sv-SE"/>
              <a:t>Infrastrukturdepartementet</a:t>
            </a:r>
            <a:endParaRPr lang="sv-SE" dirty="0"/>
          </a:p>
        </p:txBody>
      </p:sp>
      <p:sp>
        <p:nvSpPr>
          <p:cNvPr id="4" name="Platshållare för bildnummer 3">
            <a:extLst>
              <a:ext uri="{FF2B5EF4-FFF2-40B4-BE49-F238E27FC236}">
                <a16:creationId xmlns:a16="http://schemas.microsoft.com/office/drawing/2014/main" id="{B66E37C0-F52B-4833-B46E-21DEDFDBE1A3}"/>
              </a:ext>
            </a:extLst>
          </p:cNvPr>
          <p:cNvSpPr>
            <a:spLocks noGrp="1"/>
          </p:cNvSpPr>
          <p:nvPr>
            <p:ph type="sldNum" sz="quarter" idx="12"/>
          </p:nvPr>
        </p:nvSpPr>
        <p:spPr/>
        <p:txBody>
          <a:bodyPr/>
          <a:lstStyle/>
          <a:p>
            <a:fld id="{9C3D4D15-3887-47F3-AC8F-B99C7C44B5C5}" type="slidenum">
              <a:rPr lang="sv-SE" smtClean="0"/>
              <a:pPr/>
              <a:t>6</a:t>
            </a:fld>
            <a:endParaRPr lang="sv-SE" dirty="0"/>
          </a:p>
        </p:txBody>
      </p:sp>
    </p:spTree>
    <p:extLst>
      <p:ext uri="{BB962C8B-B14F-4D97-AF65-F5344CB8AC3E}">
        <p14:creationId xmlns:p14="http://schemas.microsoft.com/office/powerpoint/2010/main" val="1596139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sidfot 3">
            <a:extLst>
              <a:ext uri="{FF2B5EF4-FFF2-40B4-BE49-F238E27FC236}">
                <a16:creationId xmlns:a16="http://schemas.microsoft.com/office/drawing/2014/main" id="{BA9B65BC-5B31-4A56-BE6A-79E3FCAC5F8F}"/>
              </a:ext>
            </a:extLst>
          </p:cNvPr>
          <p:cNvSpPr>
            <a:spLocks noGrp="1"/>
          </p:cNvSpPr>
          <p:nvPr>
            <p:ph type="ftr" sz="quarter" idx="11"/>
          </p:nvPr>
        </p:nvSpPr>
        <p:spPr>
          <a:xfrm>
            <a:off x="7640115" y="6304768"/>
            <a:ext cx="3456000" cy="216000"/>
          </a:xfrm>
        </p:spPr>
        <p:txBody>
          <a:bodyPr anchor="b">
            <a:normAutofit/>
          </a:bodyPr>
          <a:lstStyle/>
          <a:p>
            <a:pPr>
              <a:spcAft>
                <a:spcPts val="600"/>
              </a:spcAft>
            </a:pPr>
            <a:r>
              <a:rPr lang="sv-SE" dirty="0"/>
              <a:t>Infrastrukturdepartementet</a:t>
            </a:r>
            <a:endParaRPr lang="sv-SE"/>
          </a:p>
        </p:txBody>
      </p:sp>
      <p:sp>
        <p:nvSpPr>
          <p:cNvPr id="5" name="Platshållare för bildnummer 4">
            <a:extLst>
              <a:ext uri="{FF2B5EF4-FFF2-40B4-BE49-F238E27FC236}">
                <a16:creationId xmlns:a16="http://schemas.microsoft.com/office/drawing/2014/main" id="{2A9E4B68-5027-418F-8C05-7C02C39D8226}"/>
              </a:ext>
            </a:extLst>
          </p:cNvPr>
          <p:cNvSpPr>
            <a:spLocks noGrp="1"/>
          </p:cNvSpPr>
          <p:nvPr>
            <p:ph type="sldNum" sz="quarter" idx="12"/>
          </p:nvPr>
        </p:nvSpPr>
        <p:spPr>
          <a:xfrm>
            <a:off x="11082155" y="6304768"/>
            <a:ext cx="482400" cy="216000"/>
          </a:xfrm>
        </p:spPr>
        <p:txBody>
          <a:bodyPr anchor="b">
            <a:normAutofit/>
          </a:bodyPr>
          <a:lstStyle/>
          <a:p>
            <a:pPr>
              <a:spcAft>
                <a:spcPts val="600"/>
              </a:spcAft>
            </a:pPr>
            <a:fld id="{9C3D4D15-3887-47F3-AC8F-B99C7C44B5C5}" type="slidenum">
              <a:rPr lang="sv-SE" smtClean="0"/>
              <a:pPr>
                <a:spcAft>
                  <a:spcPts val="600"/>
                </a:spcAft>
              </a:pPr>
              <a:t>7</a:t>
            </a:fld>
            <a:endParaRPr lang="sv-SE"/>
          </a:p>
        </p:txBody>
      </p:sp>
      <p:sp>
        <p:nvSpPr>
          <p:cNvPr id="6" name="Rektangel 5" descr="TagShape">
            <a:extLst>
              <a:ext uri="{FF2B5EF4-FFF2-40B4-BE49-F238E27FC236}">
                <a16:creationId xmlns:a16="http://schemas.microsoft.com/office/drawing/2014/main" id="{0B3E4CE5-F521-457A-92DF-C4CD6F8991AE}"/>
              </a:ext>
            </a:extLst>
          </p:cNvPr>
          <p:cNvSpPr/>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ubrik 7">
            <a:extLst>
              <a:ext uri="{FF2B5EF4-FFF2-40B4-BE49-F238E27FC236}">
                <a16:creationId xmlns:a16="http://schemas.microsoft.com/office/drawing/2014/main" id="{BBF5124D-5960-44A6-83A9-C86AA08322BD}"/>
              </a:ext>
            </a:extLst>
          </p:cNvPr>
          <p:cNvSpPr>
            <a:spLocks noGrp="1"/>
          </p:cNvSpPr>
          <p:nvPr>
            <p:ph type="title"/>
          </p:nvPr>
        </p:nvSpPr>
        <p:spPr/>
        <p:txBody>
          <a:bodyPr/>
          <a:lstStyle/>
          <a:p>
            <a:r>
              <a:rPr lang="sv-SE" sz="6000" dirty="0"/>
              <a:t>TACK!</a:t>
            </a:r>
          </a:p>
        </p:txBody>
      </p:sp>
    </p:spTree>
    <p:extLst>
      <p:ext uri="{BB962C8B-B14F-4D97-AF65-F5344CB8AC3E}">
        <p14:creationId xmlns:p14="http://schemas.microsoft.com/office/powerpoint/2010/main" val="8882034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MPMENUOPEN" val="True"/>
</p:tagLst>
</file>

<file path=ppt/tags/tag2.xml><?xml version="1.0" encoding="utf-8"?>
<p:tagLst xmlns:a="http://schemas.openxmlformats.org/drawingml/2006/main" xmlns:r="http://schemas.openxmlformats.org/officeDocument/2006/relationships" xmlns:p="http://schemas.openxmlformats.org/presentationml/2006/main">
  <p:tag name="RK LOGGA" val="RK Logga"/>
  <p:tag name="RK LOGGAHEIGHT" val="39,7765350341797"/>
  <p:tag name="RK LOGGAWIDTH" val="137,174255371094"/>
  <p:tag name="RK LOGGALEFT" val="49,0860633850098"/>
  <p:tag name="RK LOGGATOP" val="485,017333984375"/>
  <p:tag name="RK LOGGACROPLEFT" val="0"/>
  <p:tag name="RK LOGGACROPRIGHT" val="0"/>
  <p:tag name="RK LOGGACROPTOP" val="0"/>
  <p:tag name="RK LOGGACROPBOTTOM" val="0"/>
</p:tagLst>
</file>

<file path=ppt/tags/tag3.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413619995117"/>
  <p:tag name="RK LOGGA VITLEFT" val="49,3307876586914"/>
  <p:tag name="RK LOGGA VITTOP" val="485,017333984375"/>
  <p:tag name="RK LOGGA VITCROPLEFT" val="0"/>
  <p:tag name="RK LOGGA VITCROPRIGHT" val="0"/>
  <p:tag name="RK LOGGA VITCROPTOP" val="0"/>
  <p:tag name="RK LOGGA VITCROPBOTTOM" val="0"/>
</p:tagLst>
</file>

<file path=ppt/tags/tag4.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413619995117"/>
  <p:tag name="RK LOGGA VITLEFT" val="49,3307876586914"/>
  <p:tag name="RK LOGGA VITTOP" val="485,017333984375"/>
  <p:tag name="RK LOGGA VITCROPLEFT" val="0"/>
  <p:tag name="RK LOGGA VITCROPRIGHT" val="0"/>
  <p:tag name="RK LOGGA VITCROPTOP" val="0"/>
  <p:tag name="RK LOGGA VITCROPBOTTOM" val="0"/>
</p:tagLst>
</file>

<file path=ppt/tags/tag5.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413619995117"/>
  <p:tag name="RK LOGGA VITLEFT" val="49,3307876586914"/>
  <p:tag name="RK LOGGA VITTOP" val="485,017333984375"/>
  <p:tag name="RK LOGGA VITCROPLEFT" val="0"/>
  <p:tag name="RK LOGGA VITCROPRIGHT" val="0"/>
  <p:tag name="RK LOGGA VITCROPTOP" val="0"/>
  <p:tag name="RK LOGGA VITCROPBOTTOM" val="0"/>
</p:tagLst>
</file>

<file path=ppt/tags/tag6.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413619995117"/>
  <p:tag name="RK LOGGA VITLEFT" val="49,0393714904785"/>
  <p:tag name="RK LOGGA VITTOP" val="485,113922119141"/>
  <p:tag name="RK LOGGA VITCROPLEFT" val="0"/>
  <p:tag name="RK LOGGA VITCROPRIGHT" val="0"/>
  <p:tag name="RK LOGGA VITCROPTOP" val="0"/>
  <p:tag name="RK LOGGA VITCROPBOTTOM" val="0"/>
</p:tagLst>
</file>

<file path=ppt/tags/tag7.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413619995117"/>
  <p:tag name="RK LOGGA VITLEFT" val="49,3307876586914"/>
  <p:tag name="RK LOGGA VITTOP" val="485,017333984375"/>
  <p:tag name="RK LOGGA VITCROPLEFT" val="0"/>
  <p:tag name="RK LOGGA VITCROPRIGHT" val="0"/>
  <p:tag name="RK LOGGA VITCROPTOP" val="0"/>
  <p:tag name="RK LOGGA VITCROPBOTTOM" val="0"/>
</p:tagLst>
</file>

<file path=ppt/tags/tag8.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413619995117"/>
  <p:tag name="RK LOGGA VITLEFT" val="49,3307876586914"/>
  <p:tag name="RK LOGGA VITTOP" val="485,017333984375"/>
  <p:tag name="RK LOGGA VITCROPLEFT" val="0"/>
  <p:tag name="RK LOGGA VITCROPRIGHT" val="0"/>
  <p:tag name="RK LOGGA VITCROPTOP" val="0"/>
  <p:tag name="RK LOGGA VITCROPBOTTOM" val="0"/>
</p:tagLst>
</file>

<file path=ppt/tags/tag9.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413619995117"/>
  <p:tag name="RK LOGGA VITLEFT" val="49,3307876586914"/>
  <p:tag name="RK LOGGA VITTOP" val="485,017333984375"/>
  <p:tag name="RK LOGGA VITCROPLEFT" val="0"/>
  <p:tag name="RK LOGGA VITCROPRIGHT" val="0"/>
  <p:tag name="RK LOGGA VITCROPTOP" val="0"/>
  <p:tag name="RK LOGGA VITCROPBOTTOM" val="0"/>
</p:tagLst>
</file>

<file path=ppt/theme/theme1.xml><?xml version="1.0" encoding="utf-8"?>
<a:theme xmlns:a="http://schemas.openxmlformats.org/drawingml/2006/main" name="RK PPT">
  <a:themeElements>
    <a:clrScheme name="Regeringskansliet">
      <a:dk1>
        <a:sysClr val="windowText" lastClr="000000"/>
      </a:dk1>
      <a:lt1>
        <a:sysClr val="window" lastClr="FFFFFF"/>
      </a:lt1>
      <a:dk2>
        <a:srgbClr val="716B5F"/>
      </a:dk2>
      <a:lt2>
        <a:srgbClr val="DFDDD9"/>
      </a:lt2>
      <a:accent1>
        <a:srgbClr val="1A3050"/>
      </a:accent1>
      <a:accent2>
        <a:srgbClr val="DFDDD9"/>
      </a:accent2>
      <a:accent3>
        <a:srgbClr val="467199"/>
      </a:accent3>
      <a:accent4>
        <a:srgbClr val="A0B6C9"/>
      </a:accent4>
      <a:accent5>
        <a:srgbClr val="716B5F"/>
      </a:accent5>
      <a:accent6>
        <a:srgbClr val="E0E7EE"/>
      </a:accent6>
      <a:hlink>
        <a:srgbClr val="0563C1"/>
      </a:hlink>
      <a:folHlink>
        <a:srgbClr val="954F72"/>
      </a:folHlink>
    </a:clrScheme>
    <a:fontScheme name="Regeringskansli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erinskansliet svenska.potx" id="{290A5FF1-2360-4BBA-8228-1C0F0E0A8BA0}" vid="{38881E08-497D-45FD-A601-93AB579C8F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627DCDB6A7755D4384D20ED63C0AF9E3" ma:contentTypeVersion="10" ma:contentTypeDescription="Opprett et nytt dokument." ma:contentTypeScope="" ma:versionID="a8926850fbbc749077808c4f0fea1227">
  <xsd:schema xmlns:xsd="http://www.w3.org/2001/XMLSchema" xmlns:xs="http://www.w3.org/2001/XMLSchema" xmlns:p="http://schemas.microsoft.com/office/2006/metadata/properties" xmlns:ns3="ae644acb-22b2-484a-8ed1-4f3f83d954f8" xmlns:ns4="39f6fbff-1dce-49bb-ba22-df6081f27465" targetNamespace="http://schemas.microsoft.com/office/2006/metadata/properties" ma:root="true" ma:fieldsID="7fe0517ce7d7576a0d9326ac770ccbcd" ns3:_="" ns4:_="">
    <xsd:import namespace="ae644acb-22b2-484a-8ed1-4f3f83d954f8"/>
    <xsd:import namespace="39f6fbff-1dce-49bb-ba22-df6081f2746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644acb-22b2-484a-8ed1-4f3f83d954f8"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ingsdetaljer" ma:internalName="SharedWithDetails" ma:readOnly="true">
      <xsd:simpleType>
        <xsd:restriction base="dms:Note">
          <xsd:maxLength value="255"/>
        </xsd:restriction>
      </xsd:simpleType>
    </xsd:element>
    <xsd:element name="SharingHintHash" ma:index="10" nillable="true" ma:displayName="Hash for deling av tips"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9f6fbff-1dce-49bb-ba22-df6081f2746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E8826B-A9B0-4760-BAD3-678E5A60878C}">
  <ds:schemaRefs>
    <ds:schemaRef ds:uri="39f6fbff-1dce-49bb-ba22-df6081f27465"/>
    <ds:schemaRef ds:uri="http://www.w3.org/XML/1998/namespace"/>
    <ds:schemaRef ds:uri="ae644acb-22b2-484a-8ed1-4f3f83d954f8"/>
    <ds:schemaRef ds:uri="http://purl.org/dc/terms/"/>
    <ds:schemaRef ds:uri="http://schemas.microsoft.com/office/2006/documentManagement/type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CAA7046B-B350-499F-8FBB-9C2F49F92AC9}">
  <ds:schemaRefs>
    <ds:schemaRef ds:uri="http://schemas.microsoft.com/sharepoint/v3/contenttype/forms"/>
  </ds:schemaRefs>
</ds:datastoreItem>
</file>

<file path=customXml/itemProps3.xml><?xml version="1.0" encoding="utf-8"?>
<ds:datastoreItem xmlns:ds="http://schemas.openxmlformats.org/officeDocument/2006/customXml" ds:itemID="{248C558D-7C0A-4917-B329-53EAB67F59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644acb-22b2-484a-8ed1-4f3f83d954f8"/>
    <ds:schemaRef ds:uri="39f6fbff-1dce-49bb-ba22-df6081f274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643</Words>
  <Application>Microsoft Office PowerPoint</Application>
  <PresentationFormat>Widescreen</PresentationFormat>
  <Paragraphs>35</Paragraphs>
  <Slides>7</Slides>
  <Notes>0</Notes>
  <HiddenSlides>0</HiddenSlides>
  <MMClips>0</MMClips>
  <ScaleCrop>false</ScaleCrop>
  <HeadingPairs>
    <vt:vector size="6" baseType="variant">
      <vt:variant>
        <vt:lpstr>Brukte skrifter</vt:lpstr>
      </vt:variant>
      <vt:variant>
        <vt:i4>1</vt:i4>
      </vt:variant>
      <vt:variant>
        <vt:lpstr>Tema</vt:lpstr>
      </vt:variant>
      <vt:variant>
        <vt:i4>1</vt:i4>
      </vt:variant>
      <vt:variant>
        <vt:lpstr>Lysbildetitler</vt:lpstr>
      </vt:variant>
      <vt:variant>
        <vt:i4>7</vt:i4>
      </vt:variant>
    </vt:vector>
  </HeadingPairs>
  <TitlesOfParts>
    <vt:vector size="9" baseType="lpstr">
      <vt:lpstr>Arial</vt:lpstr>
      <vt:lpstr>RK PPT</vt:lpstr>
      <vt:lpstr>     Kontrollstation 2019</vt:lpstr>
      <vt:lpstr>Elcertifikatsystemet har visat att det är ett effektivt och kraftfullt stödsystem för att öka den förnybara elproduktionen – teknikneutralt och marknadsbaserat Elcertifikatsystemet har i Sverige haft en bred politisk förankring och successivt förlängts och utökats under olika regeringar   - Exempelvis grundades den senaste ambitionsökningen på energiöverenskommelsen med bred        majoritet i riksdagen Efter 2002 har 41 TWh ny förnybar elproduktion tillkommit i Sverige – vilket exempelvis motsvarar en årsförbrukning för 2 miljoner villor Vi har idag det s.k. ”tredje benet” i elförsörjningen som svensk politik har eftersträvat sedan de ambitiösa målen infördes och höjts Priset på elcertifikat har sedan 2012 varit i genomsnitt ca 140 kronor vilket kan motsvara en kostnad på ca 3 öre/kWh för elkunden Ett av mycket få exempel på gränsöverskridande stödsystem med låga förvaltningskostnader </vt:lpstr>
      <vt:lpstr>Kontrollstation 2017 – ”nytt mål till 2030 och 18 nya terawattimmar" Kontrollstation 2019 – ”att i god tid kunna ge besked om hur systemet ska avslutas”  2019 var ett rekordår vad gäller ny ansluten elproduktion  =&gt; Under 2020 bedöms det rekordet att slås - en fördubbling!  Sedan januari 2019 har det i genomsnitt anslutits ca 0,5 TWh ny förnybar elproduktion per månad inom den gemensamma elcertifikatmarknaden. Prognosen visar att det kommer att byggas ca 1,2 TWh per månad fram mot utgången av 2021. Det betyder att vi vid utgången av 2020 kommer ha den produktion som systemet är avsett att driva fram till 2030 </vt:lpstr>
      <vt:lpstr>Promemoria Elcertifikat - stoppregel och kontrollstation 2019  I promemorian föreslås ett datumstopp till den 31 december 2021, att systemet avslutas 2035 och att kvoter flyttas fram.   Bakgrunden till förslaget är den snabba utbyggnaden av vindkraft och det uppställda målet till 2030 bedöms uppnås i förtid -  redan innan utgången av 2021.   Därför:  - rimligt att avsluta det gemensamma systemet tillsammans  - onödigt att administrera och lagerhålla elcertifikat till 2045  - ny förnybar elproduktion kan byggas utan stöd av elcertifikat  - elcertifikatsystemet har spelat ut sin roll för att trigga ny elproduktion  Förslagen innebär att Sverige kan fullfölja de förpliktelser och åtaganden som finns i avtalet mellan Sverige och Norge – det krävs dock ändringar avtalet</vt:lpstr>
      <vt:lpstr>Promemoria Elcertifikat - stoppregel och kontrollstation 2019   ”Förslaget bygger på en prognos och det bör därför säkerställas att det finns tillräcklig marginal för att inte riskera att utbudet blir för litet i förhållande till fram till 2035.”  ”Energimyndigheten bör därför få i uppdrag att följa och analysera dels hur utbyggnadstakten av förnybar el inom elcertifikatssystemet förhåller sig till uppsatta mål inom den gemensamma elcertifikatsmarknaden och hur befintliga anläggningar som är godkända i systemet förhåller sig till tidigare beräknad normalårsproduktion.”   ”Myndigheten bör också få i uppdrag att utreda om det finns behov av åtgärder för att hantera eventuella marknadsproblem efter den 31 december 2021.”   </vt:lpstr>
      <vt:lpstr>Kontrollstation 2019  Sverige ska införa en stoppmekanism för elcertifikatsystemet innan utgången av 2020  Vår process:   - Remiss av promemorian avslutades den 29 april 2020  - Analys av remissvar och beredningsarbete inom regeringskansliet  - Beslut om lagrådsremiss   - Ändringsavtal med Norge   - Proposition till riksdagen för behandling under tidig höst   - Vår ambition är att lagändringar ska kunna träda i kraft den 1 januari 2021  - Eventuella uppdrag till Energimyndigheten och NVE diskuteras  </vt:lpstr>
      <vt:lpstr>TACK!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Kontrollstation 2019</dc:title>
  <dc:creator>Willy Hallgren</dc:creator>
  <cp:lastModifiedBy>Lars Fredrik Edvardsen</cp:lastModifiedBy>
  <cp:revision>12</cp:revision>
  <dcterms:created xsi:type="dcterms:W3CDTF">2020-06-09T14:48:27Z</dcterms:created>
  <dcterms:modified xsi:type="dcterms:W3CDTF">2020-06-10T07:14:05Z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ganisation">
    <vt:lpwstr/>
  </property>
  <property fmtid="{D5CDD505-2E9C-101B-9397-08002B2CF9AE}" pid="3" name="ActivityCategory">
    <vt:lpwstr/>
  </property>
  <property fmtid="{D5CDD505-2E9C-101B-9397-08002B2CF9AE}" pid="4" name="ContentTypeId">
    <vt:lpwstr>0x010100627DCDB6A7755D4384D20ED63C0AF9E3</vt:lpwstr>
  </property>
</Properties>
</file>