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6"/>
    <p:sldMasterId id="2147483775" r:id="rId7"/>
    <p:sldMasterId id="2147484116" r:id="rId8"/>
  </p:sldMasterIdLst>
  <p:notesMasterIdLst>
    <p:notesMasterId r:id="rId18"/>
  </p:notesMasterIdLst>
  <p:handoutMasterIdLst>
    <p:handoutMasterId r:id="rId19"/>
  </p:handoutMasterIdLst>
  <p:sldIdLst>
    <p:sldId id="542" r:id="rId9"/>
    <p:sldId id="543" r:id="rId10"/>
    <p:sldId id="563" r:id="rId11"/>
    <p:sldId id="562" r:id="rId12"/>
    <p:sldId id="535" r:id="rId13"/>
    <p:sldId id="564" r:id="rId14"/>
    <p:sldId id="561" r:id="rId15"/>
    <p:sldId id="565" r:id="rId16"/>
    <p:sldId id="409" r:id="rId17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FFFF"/>
    <a:srgbClr val="C5C5C5"/>
    <a:srgbClr val="D5D50B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48" autoAdjust="0"/>
    <p:restoredTop sz="86123" autoAdjust="0"/>
  </p:normalViewPr>
  <p:slideViewPr>
    <p:cSldViewPr>
      <p:cViewPr varScale="1">
        <p:scale>
          <a:sx n="105" d="100"/>
          <a:sy n="105" d="100"/>
        </p:scale>
        <p:origin x="14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4D413-193E-436B-A58E-2D9183C21A9E}" type="datetimeFigureOut">
              <a:rPr lang="nb-NO" smtClean="0"/>
              <a:t>27.05.2016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ADAC8-E0C3-48D9-8A7D-773C4ABE45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0275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F2175-83AF-49E1-B8AC-09BB299F30CB}" type="datetimeFigureOut">
              <a:rPr lang="nb-NO" smtClean="0"/>
              <a:pPr/>
              <a:t>27.05.2016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02FA2-B61D-4EB9-9A8B-07443A25B9C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02757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Raudalsmagasinet</a:t>
            </a:r>
            <a:r>
              <a:rPr lang="nb-NO" baseline="0" dirty="0" smtClean="0"/>
              <a:t> ved Skjåk – GLB</a:t>
            </a:r>
          </a:p>
          <a:p>
            <a:r>
              <a:rPr lang="nb-NO" baseline="0" dirty="0" smtClean="0"/>
              <a:t>Vannet tas inn i </a:t>
            </a:r>
            <a:r>
              <a:rPr lang="nb-NO" baseline="0" dirty="0" err="1" smtClean="0"/>
              <a:t>Øyberget</a:t>
            </a:r>
            <a:r>
              <a:rPr lang="nb-NO" baseline="0" dirty="0" smtClean="0"/>
              <a:t> Kraftstasjon.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02FA2-B61D-4EB9-9A8B-07443A25B9CE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268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02FA2-B61D-4EB9-9A8B-07443A25B9CE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3144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02FA2-B61D-4EB9-9A8B-07443A25B9CE}" type="slidenum">
              <a:rPr lang="nb-NO" smtClean="0">
                <a:uFillTx/>
              </a:rPr>
              <a:pPr/>
              <a:t>9</a:t>
            </a:fld>
            <a:endParaRPr lang="nb-NO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31631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4" name="Plassholder for bilde 1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215082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på ikonet midt på siden for å legge til bilde. </a:t>
            </a:r>
            <a:br>
              <a:rPr lang="nb-NO" dirty="0" smtClean="0"/>
            </a:br>
            <a:r>
              <a:rPr lang="nb-NO" dirty="0" smtClean="0"/>
              <a:t>Hvis bildet plasserer seg i veien for overskriften kan du høyreklikke på bildet og velge ”plasser lengst bak”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4714884"/>
            <a:ext cx="9144000" cy="1071570"/>
          </a:xfrm>
          <a:solidFill>
            <a:srgbClr val="000000">
              <a:alpha val="36078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lang="nb-NO"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0" y="5786454"/>
            <a:ext cx="9144000" cy="428628"/>
          </a:xfrm>
          <a:solidFill>
            <a:srgbClr val="000000">
              <a:alpha val="65882"/>
            </a:srgb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inn navn på foredragsholder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14282" y="6356350"/>
            <a:ext cx="971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ABDF5-0E50-49A9-B7DA-FF7C69814E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142976" y="6356350"/>
            <a:ext cx="486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012000" y="6356350"/>
            <a:ext cx="4905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6E134-4889-4FC1-A74F-E2F85B27FCC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Bilde 14" descr="EnergyNorway_neg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0000" y="6210000"/>
            <a:ext cx="2025818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0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5786454"/>
            <a:ext cx="9144000" cy="500058"/>
          </a:xfrm>
          <a:solidFill>
            <a:srgbClr val="000000">
              <a:alpha val="60000"/>
            </a:srgbClr>
          </a:solidFill>
        </p:spPr>
        <p:txBody>
          <a:bodyPr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BDF5-0E50-49A9-B7DA-FF7C69814E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134-4889-4FC1-A74F-E2F85B27FCC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 descr="EnergiNorge_SYMBOL_pp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37" y="0"/>
            <a:ext cx="9139125" cy="6858000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2844" y="4714884"/>
            <a:ext cx="9001156" cy="1071570"/>
          </a:xfr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lang="nb-NO" sz="30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42844" y="5786454"/>
            <a:ext cx="9001156" cy="428628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inn navn på foredragsholder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14282" y="6356350"/>
            <a:ext cx="971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ABDF5-0E50-49A9-B7DA-FF7C69814E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142976" y="6356350"/>
            <a:ext cx="486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012000" y="6356350"/>
            <a:ext cx="4905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6E134-4889-4FC1-A74F-E2F85B27FCC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Bilde 9" descr="EnergyNorway_neg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0000" y="6210000"/>
            <a:ext cx="2025818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02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BDF5-0E50-49A9-B7DA-FF7C69814E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134-4889-4FC1-A74F-E2F85B27FCC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59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BDF5-0E50-49A9-B7DA-FF7C69814E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134-4889-4FC1-A74F-E2F85B27FCC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48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BDF5-0E50-49A9-B7DA-FF7C69814E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134-4889-4FC1-A74F-E2F85B27FCC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490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Titteltekst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4572000" y="1500175"/>
            <a:ext cx="4143405" cy="5357825"/>
          </a:xfrm>
          <a:prstGeom prst="rect">
            <a:avLst/>
          </a:prstGeom>
        </p:spPr>
        <p:txBody>
          <a:bodyPr/>
          <a:lstStyle>
            <a:lvl1pPr marL="269875" indent="-269875"/>
          </a:lstStyle>
          <a:p>
            <a:pPr lvl="0">
              <a:defRPr sz="1800"/>
            </a:pPr>
            <a:r>
              <a:rPr sz="2400"/>
              <a:t>Brødtekst nivå én</a:t>
            </a:r>
          </a:p>
          <a:p>
            <a:pPr lvl="1">
              <a:defRPr sz="1800"/>
            </a:pPr>
            <a:r>
              <a:rPr sz="2400"/>
              <a:t>Brødtekst nivå to</a:t>
            </a:r>
          </a:p>
          <a:p>
            <a:pPr lvl="2">
              <a:defRPr sz="1800"/>
            </a:pPr>
            <a:r>
              <a:rPr sz="2400"/>
              <a:t>Brødtekst nivå tre</a:t>
            </a:r>
          </a:p>
          <a:p>
            <a:pPr lvl="3">
              <a:defRPr sz="1800"/>
            </a:pPr>
            <a:r>
              <a:rPr sz="2400"/>
              <a:t>Brødtekst nivå fire</a:t>
            </a:r>
          </a:p>
          <a:p>
            <a:pPr lvl="4">
              <a:defRPr sz="1800"/>
            </a:pPr>
            <a:r>
              <a:rPr sz="2400"/>
              <a:t>Brødtekst nivå fem</a:t>
            </a:r>
          </a:p>
        </p:txBody>
      </p:sp>
    </p:spTree>
    <p:extLst>
      <p:ext uri="{BB962C8B-B14F-4D97-AF65-F5344CB8AC3E}">
        <p14:creationId xmlns:p14="http://schemas.microsoft.com/office/powerpoint/2010/main" val="251382483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tel, 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539750"/>
            <a:ext cx="9144000" cy="1008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0" y="1547813"/>
            <a:ext cx="4495800" cy="44259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iagram 3"/>
          <p:cNvSpPr>
            <a:spLocks noGrp="1"/>
          </p:cNvSpPr>
          <p:nvPr>
            <p:ph type="chart" sz="half" idx="2"/>
          </p:nvPr>
        </p:nvSpPr>
        <p:spPr>
          <a:xfrm>
            <a:off x="4648200" y="1547813"/>
            <a:ext cx="4495800" cy="4425950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0" y="5973763"/>
            <a:ext cx="2124075" cy="884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0" y="5973763"/>
            <a:ext cx="4572000" cy="884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696075" y="5973763"/>
            <a:ext cx="1009650" cy="884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92299-062A-428B-AF6E-2FFCEB81B1A2}" type="slidenum">
              <a:rPr lang="nb-N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8543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0" y="6248400"/>
            <a:ext cx="9220200" cy="642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14282" y="6356350"/>
            <a:ext cx="971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ABDF5-0E50-49A9-B7DA-FF7C69814E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142976" y="6356350"/>
            <a:ext cx="486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012000" y="6356350"/>
            <a:ext cx="4905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6E134-4889-4FC1-A74F-E2F85B27FCC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Bilde 14" descr="EnergyNorway_neg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10000" y="6210000"/>
            <a:ext cx="2025818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04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78B0-4E65-4BFA-BEF9-EA57E60B54E0}" type="datetimeFigureOut">
              <a:rPr lang="nb-NO" smtClean="0"/>
              <a:pPr/>
              <a:t>27.05.2016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5A0F-009A-4789-8352-E72D8B8E7D2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5182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4" name="Plassholder for bilde 1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215082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på ikonet midt på siden for å legge til bilde. </a:t>
            </a:r>
            <a:br>
              <a:rPr lang="nb-NO" dirty="0" smtClean="0"/>
            </a:br>
            <a:r>
              <a:rPr lang="nb-NO" dirty="0" smtClean="0"/>
              <a:t>Hvis bildet plasserer seg i veien for overskriften kan du høyreklikke på bildet og velge ”plasser lengst bak”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4714884"/>
            <a:ext cx="9144000" cy="1071570"/>
          </a:xfrm>
          <a:solidFill>
            <a:srgbClr val="000000">
              <a:alpha val="36078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lang="nb-NO"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0" y="5786454"/>
            <a:ext cx="9144000" cy="428628"/>
          </a:xfrm>
          <a:solidFill>
            <a:srgbClr val="000000">
              <a:alpha val="65882"/>
            </a:srgb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inn navn på foredragsholder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14282" y="6356350"/>
            <a:ext cx="971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ABDF5-0E50-49A9-B7DA-FF7C69814E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142976" y="6356350"/>
            <a:ext cx="486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012000" y="6356350"/>
            <a:ext cx="4905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6E134-4889-4FC1-A74F-E2F85B27FCC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Bilde 14" descr="EnergyNorway_neg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0000" y="6210000"/>
            <a:ext cx="2025818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3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457203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14282" y="6356350"/>
            <a:ext cx="971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ABDF5-0E50-49A9-B7DA-FF7C69814E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142976" y="6356350"/>
            <a:ext cx="486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012000" y="6356350"/>
            <a:ext cx="4905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6E134-4889-4FC1-A74F-E2F85B27FCC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77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457203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14282" y="6356350"/>
            <a:ext cx="971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ABDF5-0E50-49A9-B7DA-FF7C69814E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142976" y="6356350"/>
            <a:ext cx="486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012000" y="6356350"/>
            <a:ext cx="4905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6E134-4889-4FC1-A74F-E2F85B27FCC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48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621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BDF5-0E50-49A9-B7DA-FF7C69814E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134-4889-4FC1-A74F-E2F85B27FCC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457203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0272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BDF5-0E50-49A9-B7DA-FF7C69814E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134-4889-4FC1-A74F-E2F85B27FCC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4572000" y="1500175"/>
            <a:ext cx="4143404" cy="4429156"/>
          </a:xfrm>
        </p:spPr>
        <p:txBody>
          <a:bodyPr/>
          <a:lstStyle>
            <a:lvl1pPr marL="269875" indent="-269875"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4"/>
          </p:nvPr>
        </p:nvSpPr>
        <p:spPr>
          <a:xfrm>
            <a:off x="-32" y="1498127"/>
            <a:ext cx="4496400" cy="4428000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4941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BDF5-0E50-49A9-B7DA-FF7C69814E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134-4889-4FC1-A74F-E2F85B27FCC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28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-32" y="1572768"/>
            <a:ext cx="4496400" cy="4428000"/>
          </a:xfrm>
        </p:spPr>
        <p:txBody>
          <a:bodyPr/>
          <a:lstStyle>
            <a:lvl1pPr marL="717550" indent="-342900">
              <a:defRPr sz="2800"/>
            </a:lvl1pPr>
            <a:lvl2pPr marL="900113" indent="-285750">
              <a:defRPr sz="2000"/>
            </a:lvl2pPr>
            <a:lvl3pPr marL="1255713" indent="-228600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572768"/>
            <a:ext cx="4496400" cy="4428000"/>
          </a:xfrm>
        </p:spPr>
        <p:txBody>
          <a:bodyPr/>
          <a:lstStyle>
            <a:lvl1pPr>
              <a:defRPr sz="2400"/>
            </a:lvl1pPr>
            <a:lvl2pPr marL="542925" indent="-285750">
              <a:defRPr sz="2000"/>
            </a:lvl2pPr>
            <a:lvl3pPr marL="985838" indent="-228600" defTabSz="984250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BDF5-0E50-49A9-B7DA-FF7C69814E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134-4889-4FC1-A74F-E2F85B27FCC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39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BDF5-0E50-49A9-B7DA-FF7C69814E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134-4889-4FC1-A74F-E2F85B27FCC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02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BDF5-0E50-49A9-B7DA-FF7C69814E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134-4889-4FC1-A74F-E2F85B27FCC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5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BDF5-0E50-49A9-B7DA-FF7C69814E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134-4889-4FC1-A74F-E2F85B27FCC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31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5786454"/>
            <a:ext cx="9144000" cy="500058"/>
          </a:xfrm>
          <a:solidFill>
            <a:srgbClr val="000000">
              <a:alpha val="60000"/>
            </a:srgbClr>
          </a:solidFill>
        </p:spPr>
        <p:txBody>
          <a:bodyPr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BDF5-0E50-49A9-B7DA-FF7C69814E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134-4889-4FC1-A74F-E2F85B27FCC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761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 descr="EnergiNorge_SYMBOL_pp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37" y="0"/>
            <a:ext cx="9139125" cy="6858000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2844" y="4714884"/>
            <a:ext cx="9001156" cy="1071570"/>
          </a:xfr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lang="nb-NO" sz="30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42844" y="5786454"/>
            <a:ext cx="9001156" cy="428628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inn navn på foredragsholder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14282" y="6356350"/>
            <a:ext cx="971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ABDF5-0E50-49A9-B7DA-FF7C69814E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142976" y="6356350"/>
            <a:ext cx="486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012000" y="6356350"/>
            <a:ext cx="4905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6E134-4889-4FC1-A74F-E2F85B27FCC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Bilde 9" descr="EnergyNorway_neg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0000" y="6210000"/>
            <a:ext cx="2025818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8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621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BDF5-0E50-49A9-B7DA-FF7C69814E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134-4889-4FC1-A74F-E2F85B27FCC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457203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84308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BDF5-0E50-49A9-B7DA-FF7C69814E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134-4889-4FC1-A74F-E2F85B27FCC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0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BDF5-0E50-49A9-B7DA-FF7C69814E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134-4889-4FC1-A74F-E2F85B27FCC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72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BDF5-0E50-49A9-B7DA-FF7C69814E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134-4889-4FC1-A74F-E2F85B27FCC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61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Titteltekst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4572000" y="1500175"/>
            <a:ext cx="4143405" cy="5357825"/>
          </a:xfrm>
          <a:prstGeom prst="rect">
            <a:avLst/>
          </a:prstGeom>
        </p:spPr>
        <p:txBody>
          <a:bodyPr/>
          <a:lstStyle>
            <a:lvl1pPr marL="269875" indent="-269875"/>
          </a:lstStyle>
          <a:p>
            <a:pPr lvl="0">
              <a:defRPr sz="1800"/>
            </a:pPr>
            <a:r>
              <a:rPr sz="2400"/>
              <a:t>Brødtekst nivå én</a:t>
            </a:r>
          </a:p>
          <a:p>
            <a:pPr lvl="1">
              <a:defRPr sz="1800"/>
            </a:pPr>
            <a:r>
              <a:rPr sz="2400"/>
              <a:t>Brødtekst nivå to</a:t>
            </a:r>
          </a:p>
          <a:p>
            <a:pPr lvl="2">
              <a:defRPr sz="1800"/>
            </a:pPr>
            <a:r>
              <a:rPr sz="2400"/>
              <a:t>Brødtekst nivå tre</a:t>
            </a:r>
          </a:p>
          <a:p>
            <a:pPr lvl="3">
              <a:defRPr sz="1800"/>
            </a:pPr>
            <a:r>
              <a:rPr sz="2400"/>
              <a:t>Brødtekst nivå fire</a:t>
            </a:r>
          </a:p>
          <a:p>
            <a:pPr lvl="4">
              <a:defRPr sz="1800"/>
            </a:pPr>
            <a:r>
              <a:rPr sz="2400"/>
              <a:t>Brødtekst nivå fem</a:t>
            </a:r>
          </a:p>
        </p:txBody>
      </p:sp>
    </p:spTree>
    <p:extLst>
      <p:ext uri="{BB962C8B-B14F-4D97-AF65-F5344CB8AC3E}">
        <p14:creationId xmlns:p14="http://schemas.microsoft.com/office/powerpoint/2010/main" val="366575947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F078-8A9A-49DB-87D5-AB66B262E6C8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AA6C-9D0F-43FB-BD3B-ABE2846631C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68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tel, 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539750"/>
            <a:ext cx="9144000" cy="1008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0" y="1547813"/>
            <a:ext cx="4495800" cy="44259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iagram 3"/>
          <p:cNvSpPr>
            <a:spLocks noGrp="1"/>
          </p:cNvSpPr>
          <p:nvPr>
            <p:ph type="chart" sz="half" idx="2"/>
          </p:nvPr>
        </p:nvSpPr>
        <p:spPr>
          <a:xfrm>
            <a:off x="4648200" y="1547813"/>
            <a:ext cx="4495800" cy="4425950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0" y="5973763"/>
            <a:ext cx="2124075" cy="884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0" y="5973763"/>
            <a:ext cx="4572000" cy="884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696075" y="5973763"/>
            <a:ext cx="1009650" cy="884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92299-062A-428B-AF6E-2FFCEB81B1A2}" type="slidenum">
              <a:rPr lang="nb-N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5545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0" y="6248400"/>
            <a:ext cx="9220200" cy="642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14282" y="6356350"/>
            <a:ext cx="971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ABDF5-0E50-49A9-B7DA-FF7C69814E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142976" y="6356350"/>
            <a:ext cx="486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012000" y="6356350"/>
            <a:ext cx="4905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6E134-4889-4FC1-A74F-E2F85B27FCC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Bilde 14" descr="EnergyNorway_neg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10000" y="6210000"/>
            <a:ext cx="2025818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297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 i malen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590733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60323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412776"/>
            <a:ext cx="3810000" cy="452628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3810000" cy="452628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9874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BDF5-0E50-49A9-B7DA-FF7C69814E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134-4889-4FC1-A74F-E2F85B27FCC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4572000" y="1500175"/>
            <a:ext cx="4143404" cy="4429156"/>
          </a:xfrm>
        </p:spPr>
        <p:txBody>
          <a:bodyPr/>
          <a:lstStyle>
            <a:lvl1pPr marL="269875" indent="-269875"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4"/>
          </p:nvPr>
        </p:nvSpPr>
        <p:spPr>
          <a:xfrm>
            <a:off x="-32" y="1498127"/>
            <a:ext cx="4496400" cy="4428000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774452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86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38F1D"/>
              </a:buClr>
              <a:buSzPct val="150000"/>
              <a:buFontTx/>
              <a:buChar char="•"/>
              <a:defRPr/>
            </a:pPr>
            <a:fld id="{DF198C7D-27D5-4866-8E04-8A4F67555E74}" type="slidenum">
              <a:rPr lang="nb-NO" sz="1600">
                <a:solidFill>
                  <a:srgbClr val="000000"/>
                </a:solidFill>
                <a:latin typeface="Arial" charset="0"/>
                <a:ea typeface="ヒラギノ角ゴ Pro W3" pitchFamily="-92" charset="-128"/>
              </a:rPr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38F1D"/>
                </a:buClr>
                <a:buSzPct val="150000"/>
                <a:buFontTx/>
                <a:buChar char="•"/>
                <a:defRPr/>
              </a:pPr>
              <a:t>‹#›</a:t>
            </a:fld>
            <a:endParaRPr lang="nb-NO" sz="1600">
              <a:solidFill>
                <a:srgbClr val="000000"/>
              </a:solidFill>
              <a:latin typeface="Arial" charset="0"/>
              <a:ea typeface="ヒラギノ角ゴ Pro W3" pitchFamily="-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84387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86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38F1D"/>
              </a:buClr>
              <a:buSzPct val="150000"/>
              <a:buFontTx/>
              <a:buChar char="•"/>
              <a:defRPr/>
            </a:pPr>
            <a:fld id="{63F244DF-F9B8-4CBB-B12D-ACA2EE5BB8AD}" type="slidenum">
              <a:rPr lang="nb-NO" sz="1600">
                <a:solidFill>
                  <a:srgbClr val="000000"/>
                </a:solidFill>
                <a:latin typeface="Arial" charset="0"/>
                <a:ea typeface="ヒラギノ角ゴ Pro W3" pitchFamily="-92" charset="-128"/>
              </a:rPr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38F1D"/>
                </a:buClr>
                <a:buSzPct val="150000"/>
                <a:buFontTx/>
                <a:buChar char="•"/>
                <a:defRPr/>
              </a:pPr>
              <a:t>‹#›</a:t>
            </a:fld>
            <a:endParaRPr lang="nb-NO" sz="1600">
              <a:solidFill>
                <a:srgbClr val="000000"/>
              </a:solidFill>
              <a:latin typeface="Arial" charset="0"/>
              <a:ea typeface="ヒラギノ角ゴ Pro W3" pitchFamily="-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60697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tel og tabel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174848"/>
            <a:ext cx="7772400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685800" y="1546448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nb-NO" noProof="0" smtClean="0"/>
          </a:p>
        </p:txBody>
      </p:sp>
    </p:spTree>
    <p:extLst>
      <p:ext uri="{BB962C8B-B14F-4D97-AF65-F5344CB8AC3E}">
        <p14:creationId xmlns:p14="http://schemas.microsoft.com/office/powerpoint/2010/main" val="848051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tel og skjematisk tegning eller organisasjons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174848"/>
            <a:ext cx="77724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SmartArt 2"/>
          <p:cNvSpPr>
            <a:spLocks noGrp="1"/>
          </p:cNvSpPr>
          <p:nvPr>
            <p:ph type="dgm" idx="1"/>
          </p:nvPr>
        </p:nvSpPr>
        <p:spPr>
          <a:xfrm>
            <a:off x="685800" y="1546448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nb-NO" noProof="0" smtClean="0"/>
          </a:p>
        </p:txBody>
      </p:sp>
    </p:spTree>
    <p:extLst>
      <p:ext uri="{BB962C8B-B14F-4D97-AF65-F5344CB8AC3E}">
        <p14:creationId xmlns:p14="http://schemas.microsoft.com/office/powerpoint/2010/main" val="13008248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tel, tekst og ut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174848"/>
            <a:ext cx="77724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1546448"/>
            <a:ext cx="3810000" cy="4114800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utklipp 3"/>
          <p:cNvSpPr>
            <a:spLocks noGrp="1"/>
          </p:cNvSpPr>
          <p:nvPr>
            <p:ph type="clipArt" sz="half" idx="2"/>
          </p:nvPr>
        </p:nvSpPr>
        <p:spPr>
          <a:xfrm>
            <a:off x="4648200" y="1546448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nb-NO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86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38F1D"/>
              </a:buClr>
              <a:buSzPct val="150000"/>
              <a:buFontTx/>
              <a:buChar char="•"/>
              <a:defRPr/>
            </a:pPr>
            <a:fld id="{254CE7D7-4140-4F63-993B-C2EA61E950A6}" type="slidenum">
              <a:rPr lang="nb-NO" sz="1600">
                <a:solidFill>
                  <a:srgbClr val="000000"/>
                </a:solidFill>
                <a:latin typeface="Arial" charset="0"/>
                <a:ea typeface="ヒラギノ角ゴ Pro W3" pitchFamily="-92" charset="-128"/>
              </a:rPr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38F1D"/>
                </a:buClr>
                <a:buSzPct val="150000"/>
                <a:buFontTx/>
                <a:buChar char="•"/>
                <a:defRPr/>
              </a:pPr>
              <a:t>‹#›</a:t>
            </a:fld>
            <a:endParaRPr lang="nb-NO" sz="1600">
              <a:solidFill>
                <a:srgbClr val="000000"/>
              </a:solidFill>
              <a:latin typeface="Arial" charset="0"/>
              <a:ea typeface="ヒラギノ角ゴ Pro W3" pitchFamily="-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4266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iagram 2"/>
          <p:cNvSpPr>
            <a:spLocks noGrp="1"/>
          </p:cNvSpPr>
          <p:nvPr>
            <p:ph type="chart" idx="1"/>
          </p:nvPr>
        </p:nvSpPr>
        <p:spPr>
          <a:xfrm>
            <a:off x="685800" y="156024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nb-NO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86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38F1D"/>
              </a:buClr>
              <a:buSzPct val="150000"/>
              <a:buFontTx/>
              <a:buChar char="•"/>
              <a:defRPr/>
            </a:pPr>
            <a:fld id="{B7D40AA9-586D-4A5A-A219-82CD2B66296F}" type="slidenum">
              <a:rPr lang="nb-NO" sz="1600">
                <a:solidFill>
                  <a:srgbClr val="000000"/>
                </a:solidFill>
                <a:latin typeface="Arial" charset="0"/>
                <a:ea typeface="ヒラギノ角ゴ Pro W3" pitchFamily="-92" charset="-128"/>
              </a:rPr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38F1D"/>
                </a:buClr>
                <a:buSzPct val="150000"/>
                <a:buFontTx/>
                <a:buChar char="•"/>
                <a:defRPr/>
              </a:pPr>
              <a:t>‹#›</a:t>
            </a:fld>
            <a:endParaRPr lang="nb-NO" sz="1600">
              <a:solidFill>
                <a:srgbClr val="000000"/>
              </a:solidFill>
              <a:latin typeface="Arial" charset="0"/>
              <a:ea typeface="ヒラギノ角ゴ Pro W3" pitchFamily="-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27895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iagram 2"/>
          <p:cNvSpPr>
            <a:spLocks noGrp="1"/>
          </p:cNvSpPr>
          <p:nvPr>
            <p:ph type="chart" idx="1"/>
          </p:nvPr>
        </p:nvSpPr>
        <p:spPr>
          <a:xfrm>
            <a:off x="683568" y="1412776"/>
            <a:ext cx="7772400" cy="4464496"/>
          </a:xfrm>
        </p:spPr>
        <p:txBody>
          <a:bodyPr>
            <a:normAutofit/>
          </a:bodyPr>
          <a:lstStyle/>
          <a:p>
            <a:pPr lvl="0"/>
            <a:r>
              <a:rPr lang="nb-NO" noProof="0" smtClean="0"/>
              <a:t>Click icon to add chart</a:t>
            </a:r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28413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4213" y="4365104"/>
            <a:ext cx="7772400" cy="1143000"/>
          </a:xfrm>
          <a:prstGeom prst="rect">
            <a:avLst/>
          </a:prstGeom>
        </p:spPr>
        <p:txBody>
          <a:bodyPr/>
          <a:lstStyle>
            <a:lvl1pPr algn="l">
              <a:defRPr sz="3600" b="1" i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36236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iagram 2"/>
          <p:cNvSpPr>
            <a:spLocks noGrp="1"/>
          </p:cNvSpPr>
          <p:nvPr>
            <p:ph type="chart" idx="1"/>
          </p:nvPr>
        </p:nvSpPr>
        <p:spPr>
          <a:xfrm>
            <a:off x="685800" y="1405136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nb-NO" noProof="0" smtClean="0"/>
              <a:t>Click icon to add chart</a:t>
            </a:r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79622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iagram 2"/>
          <p:cNvSpPr>
            <a:spLocks noGrp="1"/>
          </p:cNvSpPr>
          <p:nvPr>
            <p:ph type="chart" idx="1"/>
          </p:nvPr>
        </p:nvSpPr>
        <p:spPr>
          <a:xfrm>
            <a:off x="685800" y="1405136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nb-NO" noProof="0" smtClean="0"/>
              <a:t>Click icon to add chart</a:t>
            </a:r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580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BDF5-0E50-49A9-B7DA-FF7C69814E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134-4889-4FC1-A74F-E2F85B27FCC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85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-32" y="1572768"/>
            <a:ext cx="4496400" cy="4428000"/>
          </a:xfrm>
        </p:spPr>
        <p:txBody>
          <a:bodyPr/>
          <a:lstStyle>
            <a:lvl1pPr marL="717550" indent="-342900">
              <a:defRPr sz="2800"/>
            </a:lvl1pPr>
            <a:lvl2pPr marL="900113" indent="-285750">
              <a:defRPr sz="2000"/>
            </a:lvl2pPr>
            <a:lvl3pPr marL="1255713" indent="-228600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572768"/>
            <a:ext cx="4496400" cy="4428000"/>
          </a:xfrm>
        </p:spPr>
        <p:txBody>
          <a:bodyPr/>
          <a:lstStyle>
            <a:lvl1pPr>
              <a:defRPr sz="2400"/>
            </a:lvl1pPr>
            <a:lvl2pPr marL="542925" indent="-285750">
              <a:defRPr sz="2000"/>
            </a:lvl2pPr>
            <a:lvl3pPr marL="985838" indent="-228600" defTabSz="984250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BDF5-0E50-49A9-B7DA-FF7C69814E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134-4889-4FC1-A74F-E2F85B27FCC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42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BDF5-0E50-49A9-B7DA-FF7C69814E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134-4889-4FC1-A74F-E2F85B27FCC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7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BDF5-0E50-49A9-B7DA-FF7C69814E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134-4889-4FC1-A74F-E2F85B27FCC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30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BDF5-0E50-49A9-B7DA-FF7C69814E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134-4889-4FC1-A74F-E2F85B27FCC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0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pptbak.jpg"/>
          <p:cNvPicPr>
            <a:picLocks noChangeAspect="1"/>
          </p:cNvPicPr>
          <p:nvPr/>
        </p:nvPicPr>
        <p:blipFill>
          <a:blip r:embed="rId20" cstate="print">
            <a:lum bright="5000"/>
          </a:blip>
          <a:stretch>
            <a:fillRect/>
          </a:stretch>
        </p:blipFill>
        <p:spPr>
          <a:xfrm>
            <a:off x="0" y="0"/>
            <a:ext cx="9144000" cy="6301190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0" y="1285860"/>
            <a:ext cx="9144000" cy="5000660"/>
          </a:xfrm>
          <a:prstGeom prst="rect">
            <a:avLst/>
          </a:prstGeom>
          <a:gradFill>
            <a:gsLst>
              <a:gs pos="24000">
                <a:schemeClr val="bg1">
                  <a:alpha val="0"/>
                </a:schemeClr>
              </a:gs>
              <a:gs pos="90000">
                <a:schemeClr val="bg1">
                  <a:alpha val="56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14282" y="6356350"/>
            <a:ext cx="971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ABDF5-0E50-49A9-B7DA-FF7C69814E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142976" y="6356350"/>
            <a:ext cx="486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012000" y="6356350"/>
            <a:ext cx="4905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6E134-4889-4FC1-A74F-E2F85B27FCC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Bilde 10" descr="EnergyNorway_neg_RGB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10000" y="6210000"/>
            <a:ext cx="2025818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9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3" r:id="rId16"/>
    <p:sldLayoutId id="2147483694" r:id="rId17"/>
    <p:sldLayoutId id="2147483993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pptbak.jpg"/>
          <p:cNvPicPr>
            <a:picLocks noChangeAspect="1"/>
          </p:cNvPicPr>
          <p:nvPr/>
        </p:nvPicPr>
        <p:blipFill>
          <a:blip r:embed="rId20" cstate="print">
            <a:lum bright="5000"/>
          </a:blip>
          <a:stretch>
            <a:fillRect/>
          </a:stretch>
        </p:blipFill>
        <p:spPr>
          <a:xfrm>
            <a:off x="0" y="0"/>
            <a:ext cx="9144000" cy="6301190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0" y="1285860"/>
            <a:ext cx="9144000" cy="5000660"/>
          </a:xfrm>
          <a:prstGeom prst="rect">
            <a:avLst/>
          </a:prstGeom>
          <a:gradFill>
            <a:gsLst>
              <a:gs pos="24000">
                <a:schemeClr val="bg1">
                  <a:alpha val="0"/>
                </a:schemeClr>
              </a:gs>
              <a:gs pos="90000">
                <a:schemeClr val="bg1">
                  <a:alpha val="56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14282" y="6356350"/>
            <a:ext cx="971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ABDF5-0E50-49A9-B7DA-FF7C69814E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27.05.2016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142976" y="6356350"/>
            <a:ext cx="486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012000" y="6356350"/>
            <a:ext cx="4905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6E134-4889-4FC1-A74F-E2F85B27FCC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Bilde 10" descr="EnergyNorway_neg_RGB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10000" y="6210000"/>
            <a:ext cx="2025818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0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8864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04664"/>
            <a:ext cx="7772400" cy="450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pic>
        <p:nvPicPr>
          <p:cNvPr id="10" name="Picture 9" descr="topp_strek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308610"/>
          </a:xfrm>
          <a:prstGeom prst="rect">
            <a:avLst/>
          </a:prstGeom>
        </p:spPr>
      </p:pic>
      <p:pic>
        <p:nvPicPr>
          <p:cNvPr id="6" name="Picture 5" descr="EB_ppt_bunn_frihetsgrad_0_u_mob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2426"/>
            <a:ext cx="9144000" cy="9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7E8082"/>
          </a:solidFill>
          <a:latin typeface="Calibri"/>
          <a:ea typeface="Geneva" charset="-128"/>
          <a:cs typeface="ヒラギノ角ゴ Pro W3" pitchFamily="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7E8082"/>
          </a:solidFill>
          <a:latin typeface="Calibri" charset="0"/>
          <a:ea typeface="Geneva" charset="-128"/>
          <a:cs typeface="ヒラギノ角ゴ Pro W3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7E8082"/>
          </a:solidFill>
          <a:latin typeface="Calibri" charset="0"/>
          <a:ea typeface="Geneva" charset="-128"/>
          <a:cs typeface="ヒラギノ角ゴ Pro W3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7E8082"/>
          </a:solidFill>
          <a:latin typeface="Calibri" charset="0"/>
          <a:ea typeface="Geneva" charset="-128"/>
          <a:cs typeface="ヒラギノ角ゴ Pro W3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7E8082"/>
          </a:solidFill>
          <a:latin typeface="Calibri" charset="0"/>
          <a:ea typeface="Geneva" charset="-128"/>
          <a:cs typeface="ヒラギノ角ゴ Pro W3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7E8082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7E8082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7E8082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7E808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38F1D"/>
        </a:buClr>
        <a:buSzPct val="150000"/>
        <a:buChar char="•"/>
        <a:defRPr>
          <a:solidFill>
            <a:srgbClr val="000000"/>
          </a:solidFill>
          <a:latin typeface="Calibri"/>
          <a:ea typeface="Geneva" charset="-128"/>
          <a:cs typeface="ヒラギノ角ゴ Pro W3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8F1D"/>
        </a:buClr>
        <a:buFont typeface="Wingdings" pitchFamily="2" charset="2"/>
        <a:buChar char="ü"/>
        <a:defRPr sz="1600">
          <a:solidFill>
            <a:srgbClr val="000000"/>
          </a:solidFill>
          <a:latin typeface="Calibri"/>
          <a:ea typeface="Geneva" charset="-128"/>
          <a:cs typeface="ヒラギノ角ゴ Pro W3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38F1D"/>
        </a:buClr>
        <a:buSzPct val="130000"/>
        <a:buChar char="•"/>
        <a:defRPr sz="1400">
          <a:solidFill>
            <a:srgbClr val="000000"/>
          </a:solidFill>
          <a:latin typeface="Calibri"/>
          <a:ea typeface="Geneva" charset="-128"/>
          <a:cs typeface="ヒラギノ角ゴ Pro W3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38F1D"/>
        </a:buClr>
        <a:buFont typeface="Wingdings" pitchFamily="2" charset="2"/>
        <a:buChar char="ü"/>
        <a:defRPr sz="1200">
          <a:solidFill>
            <a:srgbClr val="000000"/>
          </a:solidFill>
          <a:latin typeface="Calibri"/>
          <a:ea typeface="Geneva" charset="-128"/>
          <a:cs typeface="ヒラギノ角ゴ Pro W3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38F1D"/>
        </a:buClr>
        <a:buChar char="»"/>
        <a:defRPr sz="1000">
          <a:solidFill>
            <a:srgbClr val="000000"/>
          </a:solidFill>
          <a:latin typeface="Calibri"/>
          <a:ea typeface="Geneva" charset="-128"/>
          <a:cs typeface="ヒラギノ角ゴ Pro W3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38F1D"/>
        </a:buClr>
        <a:buChar char="»"/>
        <a:defRPr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38F1D"/>
        </a:buClr>
        <a:buChar char="»"/>
        <a:defRPr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38F1D"/>
        </a:buClr>
        <a:buChar char="»"/>
        <a:defRPr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38F1D"/>
        </a:buClr>
        <a:buChar char="»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2800" b="1" dirty="0"/>
              <a:t>Kontrollstasjonen </a:t>
            </a:r>
            <a:r>
              <a:rPr lang="nb-NO" sz="2800" b="1" dirty="0" smtClean="0"/>
              <a:t>2017</a:t>
            </a:r>
            <a:endParaRPr lang="nb-NO" dirty="0"/>
          </a:p>
        </p:txBody>
      </p:sp>
      <p:sp>
        <p:nvSpPr>
          <p:cNvPr id="8" name="Undertit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Myndighetenes workshop om kontrollstasjonen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79512" y="63720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27. mai 2016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3707904" y="63813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Magne Fauli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9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9003" y="1556792"/>
            <a:ext cx="4114800" cy="782960"/>
          </a:xfrm>
        </p:spPr>
        <p:txBody>
          <a:bodyPr>
            <a:normAutofit fontScale="90000"/>
          </a:bodyPr>
          <a:lstStyle/>
          <a:p>
            <a:r>
              <a:rPr lang="nb-NO" sz="2800" b="1" dirty="0" smtClean="0"/>
              <a:t>Hvem er Energi Norge?</a:t>
            </a:r>
            <a:endParaRPr lang="nb-NO" sz="2800" b="1" dirty="0"/>
          </a:p>
        </p:txBody>
      </p:sp>
      <p:sp>
        <p:nvSpPr>
          <p:cNvPr id="4" name="Rektangel 3"/>
          <p:cNvSpPr/>
          <p:nvPr/>
        </p:nvSpPr>
        <p:spPr>
          <a:xfrm>
            <a:off x="611560" y="2564904"/>
            <a:ext cx="4908029" cy="3895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500"/>
              </a:lnSpc>
              <a:spcBef>
                <a:spcPct val="20000"/>
              </a:spcBef>
              <a:buClr>
                <a:srgbClr val="F2971A"/>
              </a:buClr>
              <a:buFont typeface="Arial" pitchFamily="34" charset="0"/>
              <a:buChar char="•"/>
            </a:pPr>
            <a:r>
              <a:rPr lang="nb-NO" dirty="0">
                <a:solidFill>
                  <a:prstClr val="black"/>
                </a:solidFill>
              </a:rPr>
              <a:t>Interesse- og arbeidsgiverorganisasjon for </a:t>
            </a:r>
            <a:r>
              <a:rPr lang="nb-NO" dirty="0" smtClean="0">
                <a:solidFill>
                  <a:prstClr val="black"/>
                </a:solidFill>
              </a:rPr>
              <a:t>fornybarnæringen</a:t>
            </a:r>
            <a:r>
              <a:rPr lang="nb-NO" dirty="0">
                <a:solidFill>
                  <a:prstClr val="black"/>
                </a:solidFill>
              </a:rPr>
              <a:t> </a:t>
            </a:r>
            <a:r>
              <a:rPr lang="nb-NO" dirty="0" smtClean="0">
                <a:solidFill>
                  <a:prstClr val="black"/>
                </a:solidFill>
              </a:rPr>
              <a:t>i Norge, tilsluttet NHO</a:t>
            </a:r>
          </a:p>
          <a:p>
            <a:pPr marL="342900" indent="-342900">
              <a:lnSpc>
                <a:spcPts val="2500"/>
              </a:lnSpc>
              <a:spcBef>
                <a:spcPct val="20000"/>
              </a:spcBef>
              <a:buClr>
                <a:srgbClr val="F2971A"/>
              </a:buClr>
              <a:buFont typeface="Arial" pitchFamily="34" charset="0"/>
              <a:buChar char="•"/>
            </a:pPr>
            <a:endParaRPr lang="nb-NO" dirty="0">
              <a:solidFill>
                <a:prstClr val="black"/>
              </a:solidFill>
            </a:endParaRPr>
          </a:p>
          <a:p>
            <a:pPr marL="342900" indent="-342900">
              <a:lnSpc>
                <a:spcPts val="2500"/>
              </a:lnSpc>
              <a:spcBef>
                <a:spcPct val="20000"/>
              </a:spcBef>
              <a:buClr>
                <a:srgbClr val="F2971A"/>
              </a:buClr>
              <a:buFont typeface="Arial" pitchFamily="34" charset="0"/>
              <a:buChar char="•"/>
            </a:pPr>
            <a:r>
              <a:rPr lang="nb-NO" dirty="0" smtClean="0">
                <a:solidFill>
                  <a:prstClr val="black"/>
                </a:solidFill>
              </a:rPr>
              <a:t>Organiserer 280 bedrifter </a:t>
            </a:r>
            <a:r>
              <a:rPr lang="nb-NO" dirty="0">
                <a:solidFill>
                  <a:prstClr val="black"/>
                </a:solidFill>
              </a:rPr>
              <a:t>som produserer, transporterer </a:t>
            </a:r>
            <a:r>
              <a:rPr lang="nb-NO" dirty="0" smtClean="0">
                <a:solidFill>
                  <a:prstClr val="black"/>
                </a:solidFill>
              </a:rPr>
              <a:t>og </a:t>
            </a:r>
            <a:r>
              <a:rPr lang="nb-NO" dirty="0">
                <a:solidFill>
                  <a:prstClr val="black"/>
                </a:solidFill>
              </a:rPr>
              <a:t>selger </a:t>
            </a:r>
            <a:r>
              <a:rPr lang="nb-NO" dirty="0" smtClean="0">
                <a:solidFill>
                  <a:prstClr val="black"/>
                </a:solidFill>
              </a:rPr>
              <a:t>fornybar energi, levert som elektrisitet eller varmt vann</a:t>
            </a:r>
          </a:p>
          <a:p>
            <a:pPr marL="342900" indent="-342900">
              <a:lnSpc>
                <a:spcPts val="2500"/>
              </a:lnSpc>
              <a:spcBef>
                <a:spcPct val="20000"/>
              </a:spcBef>
              <a:buClr>
                <a:srgbClr val="F2971A"/>
              </a:buClr>
              <a:buFont typeface="Arial" pitchFamily="34" charset="0"/>
              <a:buChar char="•"/>
            </a:pPr>
            <a:endParaRPr lang="nb-NO" dirty="0">
              <a:solidFill>
                <a:prstClr val="black"/>
              </a:solidFill>
            </a:endParaRPr>
          </a:p>
          <a:p>
            <a:pPr marL="342900" indent="-342900">
              <a:lnSpc>
                <a:spcPts val="2500"/>
              </a:lnSpc>
              <a:spcBef>
                <a:spcPct val="20000"/>
              </a:spcBef>
              <a:buClr>
                <a:srgbClr val="F2971A"/>
              </a:buClr>
              <a:buFont typeface="Arial" pitchFamily="34" charset="0"/>
              <a:buChar char="•"/>
            </a:pPr>
            <a:r>
              <a:rPr lang="nb-NO" dirty="0">
                <a:solidFill>
                  <a:prstClr val="black"/>
                </a:solidFill>
              </a:rPr>
              <a:t>Energi Norges medlemsbedrifter </a:t>
            </a:r>
            <a:r>
              <a:rPr lang="nb-NO" dirty="0" smtClean="0">
                <a:solidFill>
                  <a:prstClr val="black"/>
                </a:solidFill>
              </a:rPr>
              <a:t>står for nesten all kraftproduksjon </a:t>
            </a:r>
            <a:r>
              <a:rPr lang="nb-NO" dirty="0">
                <a:solidFill>
                  <a:prstClr val="black"/>
                </a:solidFill>
              </a:rPr>
              <a:t>i </a:t>
            </a:r>
            <a:r>
              <a:rPr lang="nb-NO" dirty="0" smtClean="0">
                <a:solidFill>
                  <a:prstClr val="black"/>
                </a:solidFill>
              </a:rPr>
              <a:t>Norge, og har </a:t>
            </a:r>
            <a:r>
              <a:rPr lang="nb-NO" dirty="0">
                <a:solidFill>
                  <a:prstClr val="black"/>
                </a:solidFill>
              </a:rPr>
              <a:t>omtrent 2,5 millioner </a:t>
            </a:r>
            <a:r>
              <a:rPr lang="nb-NO" dirty="0" smtClean="0">
                <a:solidFill>
                  <a:prstClr val="black"/>
                </a:solidFill>
              </a:rPr>
              <a:t>nettkunder (&gt; 90%)</a:t>
            </a:r>
            <a:endParaRPr lang="nb-NO" dirty="0">
              <a:solidFill>
                <a:prstClr val="black"/>
              </a:solidFill>
            </a:endParaRPr>
          </a:p>
          <a:p>
            <a:pPr>
              <a:lnSpc>
                <a:spcPts val="2500"/>
              </a:lnSpc>
              <a:spcBef>
                <a:spcPct val="20000"/>
              </a:spcBef>
              <a:buClr>
                <a:srgbClr val="F2971A"/>
              </a:buClr>
            </a:pP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7095" y="476672"/>
            <a:ext cx="9173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2971A"/>
              </a:buClr>
            </a:pPr>
            <a:r>
              <a:rPr lang="nb-NO" sz="2400" b="1" cap="all" dirty="0">
                <a:solidFill>
                  <a:srgbClr val="92D426">
                    <a:lumMod val="50000"/>
                  </a:srgbClr>
                </a:solidFill>
              </a:rPr>
              <a:t>Bedre klima </a:t>
            </a:r>
            <a:r>
              <a:rPr lang="nb-NO" sz="2400" b="1" cap="all" dirty="0" smtClean="0">
                <a:solidFill>
                  <a:srgbClr val="92D426">
                    <a:lumMod val="50000"/>
                  </a:srgbClr>
                </a:solidFill>
              </a:rPr>
              <a:t>- sikker forsyning - grønn </a:t>
            </a:r>
            <a:r>
              <a:rPr lang="nb-NO" sz="2400" b="1" cap="all" dirty="0">
                <a:solidFill>
                  <a:srgbClr val="92D426">
                    <a:lumMod val="50000"/>
                  </a:srgbClr>
                </a:solidFill>
              </a:rPr>
              <a:t>vekst</a:t>
            </a:r>
            <a:endParaRPr lang="nb-NO" sz="2400" b="1" cap="all" dirty="0">
              <a:solidFill>
                <a:srgbClr val="92D426">
                  <a:lumMod val="50000"/>
                </a:srgbClr>
              </a:solidFill>
              <a:latin typeface="Arial (Brødtekst)"/>
              <a:cs typeface="Arial (Brødtekst)"/>
            </a:endParaRPr>
          </a:p>
        </p:txBody>
      </p:sp>
      <p:pic>
        <p:nvPicPr>
          <p:cNvPr id="6" name="Plassholder for innhold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585" y="2492897"/>
            <a:ext cx="3131613" cy="36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b="1" dirty="0" smtClean="0"/>
              <a:t>Myndigheter og media gir kraftleverandørene</a:t>
            </a:r>
            <a:br>
              <a:rPr lang="nb-NO" sz="2800" b="1" dirty="0" smtClean="0"/>
            </a:br>
            <a:r>
              <a:rPr lang="nb-NO" sz="2800" b="1" dirty="0" smtClean="0"/>
              <a:t>en ekstra kommunikasjonsutfordring</a:t>
            </a:r>
            <a:endParaRPr lang="nb-NO" sz="28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99992" y="2340865"/>
            <a:ext cx="4186808" cy="3731342"/>
          </a:xfrm>
        </p:spPr>
        <p:txBody>
          <a:bodyPr/>
          <a:lstStyle/>
          <a:p>
            <a:r>
              <a:rPr lang="nb-NO" dirty="0" smtClean="0"/>
              <a:t>Men:</a:t>
            </a:r>
          </a:p>
          <a:p>
            <a:pPr lvl="1"/>
            <a:r>
              <a:rPr lang="nb-NO" dirty="0" smtClean="0"/>
              <a:t>Leverandørene skal kreve inn økende beløp fra forbrukerne</a:t>
            </a:r>
          </a:p>
          <a:p>
            <a:pPr lvl="1"/>
            <a:r>
              <a:rPr lang="nb-NO" dirty="0" smtClean="0"/>
              <a:t>Skal kreve inn penger helt til 2035</a:t>
            </a:r>
          </a:p>
          <a:p>
            <a:pPr lvl="1"/>
            <a:endParaRPr lang="nb-NO" dirty="0" smtClean="0"/>
          </a:p>
          <a:p>
            <a:r>
              <a:rPr lang="nb-NO" dirty="0" smtClean="0"/>
              <a:t>Hva var egentlig nyheten?</a:t>
            </a:r>
          </a:p>
          <a:p>
            <a:r>
              <a:rPr lang="nb-NO" dirty="0" smtClean="0"/>
              <a:t>Kan myndigheten bidra til mer presis kommunikasjon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87999">
            <a:off x="214387" y="1981796"/>
            <a:ext cx="4084569" cy="398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4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worthingandadurchamber.co.uk/Resources/Pictures/Disclai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56864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40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b="1" dirty="0" smtClean="0"/>
              <a:t>Det er ikke behov for ytterligere subsidier (her)</a:t>
            </a:r>
            <a:endParaRPr lang="nb-NO" sz="2800" b="1" dirty="0"/>
          </a:p>
        </p:txBody>
      </p:sp>
      <p:pic>
        <p:nvPicPr>
          <p:cNvPr id="1026" name="Bilde 1" descr="Media pre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6"/>
          <a:stretch/>
        </p:blipFill>
        <p:spPr bwMode="auto">
          <a:xfrm>
            <a:off x="160032" y="1628800"/>
            <a:ext cx="4427984" cy="459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1475656" y="624069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solidFill>
                  <a:schemeClr val="bg1"/>
                </a:solidFill>
              </a:rPr>
              <a:t>Kilde: Bloomberg</a:t>
            </a:r>
            <a:endParaRPr lang="nb-NO" sz="1400" dirty="0">
              <a:solidFill>
                <a:schemeClr val="bg1"/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88840"/>
            <a:ext cx="4615072" cy="41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8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b="1" dirty="0" smtClean="0"/>
              <a:t>Hypoteser jeg legger til grunn</a:t>
            </a:r>
            <a:endParaRPr lang="nb-NO" sz="28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800" dirty="0" smtClean="0"/>
              <a:t>Norge vil finansiere 13,2 TWh som avtalt i 2011 (punktum).</a:t>
            </a:r>
          </a:p>
          <a:p>
            <a:endParaRPr lang="nb-NO" sz="1800" dirty="0" smtClean="0"/>
          </a:p>
          <a:p>
            <a:r>
              <a:rPr lang="nb-NO" sz="1800" dirty="0" smtClean="0"/>
              <a:t>Sverige ønsker å finansiere mer enn de 30 TWh som implisitt ligger i endringsavtalen</a:t>
            </a:r>
          </a:p>
          <a:p>
            <a:endParaRPr lang="nb-NO" sz="1800" dirty="0" smtClean="0"/>
          </a:p>
          <a:p>
            <a:r>
              <a:rPr lang="nb-NO" sz="1800" dirty="0" smtClean="0"/>
              <a:t>Hevet svensk finansieringsmål krever norsk samtykke</a:t>
            </a:r>
          </a:p>
          <a:p>
            <a:pPr lvl="1"/>
            <a:r>
              <a:rPr lang="nb-NO" sz="1800" dirty="0" smtClean="0"/>
              <a:t>Allerede gjort en gang</a:t>
            </a:r>
          </a:p>
          <a:p>
            <a:endParaRPr lang="nb-NO" sz="1800" dirty="0" smtClean="0"/>
          </a:p>
          <a:p>
            <a:r>
              <a:rPr lang="nb-NO" sz="1800" dirty="0" smtClean="0"/>
              <a:t>Myndighetene utreder hvordan økt svensk finansieringsmål og evt. forlengelse av ordningen kan realiseres innenfor det felles markedet</a:t>
            </a:r>
          </a:p>
          <a:p>
            <a:pPr lvl="1"/>
            <a:r>
              <a:rPr lang="nb-NO" sz="1800" dirty="0" smtClean="0"/>
              <a:t>Bare en type sertifikater som kan omsettes fritt i begge land</a:t>
            </a:r>
          </a:p>
          <a:p>
            <a:pPr lvl="1"/>
            <a:r>
              <a:rPr lang="nb-NO" sz="1800" dirty="0" smtClean="0"/>
              <a:t>En pris</a:t>
            </a:r>
          </a:p>
        </p:txBody>
      </p:sp>
    </p:spTree>
    <p:extLst>
      <p:ext uri="{BB962C8B-B14F-4D97-AF65-F5344CB8AC3E}">
        <p14:creationId xmlns:p14="http://schemas.microsoft.com/office/powerpoint/2010/main" val="345360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254107"/>
              </p:ext>
            </p:extLst>
          </p:nvPr>
        </p:nvGraphicFramePr>
        <p:xfrm>
          <a:off x="107505" y="692696"/>
          <a:ext cx="8928990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330"/>
                <a:gridCol w="2568285"/>
                <a:gridCol w="3384375"/>
              </a:tblGrid>
              <a:tr h="690287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Fordeler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Ulemper</a:t>
                      </a:r>
                      <a:endParaRPr lang="nb-NO" dirty="0"/>
                    </a:p>
                  </a:txBody>
                  <a:tcPr anchor="ctr"/>
                </a:tc>
              </a:tr>
              <a:tr h="226078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nb-NO" sz="1600" baseline="0" dirty="0" smtClean="0"/>
                        <a:t>Nytt mål lenger frem i tid med 15 års tildelings-periode</a:t>
                      </a:r>
                      <a:endParaRPr lang="nb-NO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600" dirty="0" smtClean="0"/>
                        <a:t>Utsetter </a:t>
                      </a:r>
                      <a:r>
                        <a:rPr lang="nb-NO" sz="1600" dirty="0" smtClean="0"/>
                        <a:t>ballansefasen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600" dirty="0" smtClean="0"/>
                        <a:t>Redusert</a:t>
                      </a:r>
                      <a:r>
                        <a:rPr lang="nb-NO" sz="1600" baseline="0" dirty="0" smtClean="0"/>
                        <a:t> risiko for tidlig «nullpris»</a:t>
                      </a:r>
                      <a:endParaRPr lang="nb-NO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600" dirty="0" smtClean="0"/>
                        <a:t>Mer</a:t>
                      </a:r>
                      <a:r>
                        <a:rPr lang="nb-NO" sz="1600" baseline="0" dirty="0" smtClean="0"/>
                        <a:t> kraft presses inn i overforsynt marked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600" baseline="0" dirty="0" smtClean="0"/>
                        <a:t>Bidrar ikke til å løse utfordringer med balansefase og avslutning</a:t>
                      </a:r>
                      <a:endParaRPr lang="nb-NO" sz="1600" dirty="0"/>
                    </a:p>
                  </a:txBody>
                  <a:tcPr anchor="ctr"/>
                </a:tc>
              </a:tr>
              <a:tr h="237752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nb-NO" sz="1600" dirty="0" smtClean="0"/>
                        <a:t>Nytt mål med avkortning av tildelingsperiode. Systemet avsluttes 2035</a:t>
                      </a:r>
                      <a:br>
                        <a:rPr lang="nb-NO" sz="1600" dirty="0" smtClean="0"/>
                      </a:br>
                      <a:r>
                        <a:rPr lang="nb-NO" sz="1600" dirty="0" smtClean="0"/>
                        <a:t>(Svensk Vindenergi)</a:t>
                      </a:r>
                      <a:endParaRPr lang="nb-NO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600" dirty="0" smtClean="0"/>
                        <a:t>Mer</a:t>
                      </a:r>
                      <a:r>
                        <a:rPr lang="nb-NO" sz="1600" baseline="0" dirty="0" smtClean="0"/>
                        <a:t> eksplisitt</a:t>
                      </a:r>
                      <a:r>
                        <a:rPr lang="nb-NO" sz="1600" dirty="0" smtClean="0"/>
                        <a:t> definert slutt på systemet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600" dirty="0" smtClean="0"/>
                        <a:t>Mykere landing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600" dirty="0" smtClean="0"/>
                        <a:t>Kortere</a:t>
                      </a:r>
                      <a:r>
                        <a:rPr lang="nb-NO" sz="1600" baseline="0" dirty="0" smtClean="0"/>
                        <a:t> </a:t>
                      </a:r>
                      <a:r>
                        <a:rPr lang="nb-NO" sz="1600" baseline="0" dirty="0" smtClean="0"/>
                        <a:t>balansefase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600" baseline="0" dirty="0" smtClean="0"/>
                        <a:t>Noe redusert risiko for tidlig nullpris </a:t>
                      </a:r>
                      <a:endParaRPr lang="nb-NO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600" dirty="0" smtClean="0"/>
                        <a:t>Mer</a:t>
                      </a:r>
                      <a:r>
                        <a:rPr lang="nb-NO" sz="1600" baseline="0" dirty="0" smtClean="0"/>
                        <a:t> kraft presses inn i overforsynt marked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600" baseline="0" dirty="0" smtClean="0"/>
                        <a:t>Vanskelig å ha et presist mål for årsproduksjon (TWh),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600" baseline="0" dirty="0" smtClean="0"/>
                        <a:t>men er det et problem?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600" dirty="0" smtClean="0"/>
                        <a:t>Mål i akkumulert produksjon.</a:t>
                      </a:r>
                      <a:endParaRPr lang="nb-NO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78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b="1" dirty="0" smtClean="0"/>
              <a:t>Andre utfordringer</a:t>
            </a:r>
            <a:endParaRPr lang="nb-NO" sz="28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4155375"/>
          </a:xfrm>
        </p:spPr>
        <p:txBody>
          <a:bodyPr/>
          <a:lstStyle/>
          <a:p>
            <a:r>
              <a:rPr lang="nb-NO" dirty="0" smtClean="0"/>
              <a:t>Årlige tekniske justeringer i etterspørselskurven, lovfestede etterspørselsmål i TWh</a:t>
            </a:r>
          </a:p>
          <a:p>
            <a:endParaRPr lang="nb-NO" dirty="0"/>
          </a:p>
          <a:p>
            <a:r>
              <a:rPr lang="nb-NO" dirty="0"/>
              <a:t>Endelig stoppdato i hele området må på plass</a:t>
            </a:r>
          </a:p>
          <a:p>
            <a:endParaRPr lang="nb-NO" dirty="0"/>
          </a:p>
          <a:p>
            <a:r>
              <a:rPr lang="nb-NO" dirty="0" smtClean="0"/>
              <a:t>Transparens – det må bli enklere å finne ut hva som er i </a:t>
            </a:r>
            <a:r>
              <a:rPr lang="nb-NO" dirty="0" smtClean="0"/>
              <a:t>bygging</a:t>
            </a:r>
          </a:p>
          <a:p>
            <a:pPr lvl="1"/>
            <a:r>
              <a:rPr lang="nb-NO" dirty="0" smtClean="0"/>
              <a:t>Eller er det for sent?</a:t>
            </a:r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850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>
              <a:uFillTx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77"/>
            <a:ext cx="9144000" cy="621823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kstSylinder 3"/>
          <p:cNvSpPr txBox="1"/>
          <p:nvPr/>
        </p:nvSpPr>
        <p:spPr>
          <a:xfrm>
            <a:off x="237857" y="3134669"/>
            <a:ext cx="8905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 smtClean="0">
                <a:solidFill>
                  <a:schemeClr val="bg1"/>
                </a:solidFill>
                <a:uFillTx/>
              </a:rPr>
              <a:t>Bedre klima – sikker forsyning – grønn vekst</a:t>
            </a:r>
            <a:endParaRPr lang="nb-NO" sz="3200" b="1" dirty="0">
              <a:solidFill>
                <a:schemeClr val="bg1"/>
              </a:solidFill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5694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ergi Norge PowerPointmal">
  <a:themeElements>
    <a:clrScheme name="NE">
      <a:dk1>
        <a:sysClr val="windowText" lastClr="000000"/>
      </a:dk1>
      <a:lt1>
        <a:sysClr val="window" lastClr="FFFFFF"/>
      </a:lt1>
      <a:dk2>
        <a:srgbClr val="005476"/>
      </a:dk2>
      <a:lt2>
        <a:srgbClr val="F2F2F2"/>
      </a:lt2>
      <a:accent1>
        <a:srgbClr val="00AEE0"/>
      </a:accent1>
      <a:accent2>
        <a:srgbClr val="78D7F7"/>
      </a:accent2>
      <a:accent3>
        <a:srgbClr val="92D426"/>
      </a:accent3>
      <a:accent4>
        <a:srgbClr val="5E8E00"/>
      </a:accent4>
      <a:accent5>
        <a:srgbClr val="F2971A"/>
      </a:accent5>
      <a:accent6>
        <a:srgbClr val="F6BA22"/>
      </a:accent6>
      <a:hlink>
        <a:srgbClr val="00AEE0"/>
      </a:hlink>
      <a:folHlink>
        <a:srgbClr val="00000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nergi Norge PowerPointmal">
  <a:themeElements>
    <a:clrScheme name="NE">
      <a:dk1>
        <a:sysClr val="windowText" lastClr="000000"/>
      </a:dk1>
      <a:lt1>
        <a:sysClr val="window" lastClr="FFFFFF"/>
      </a:lt1>
      <a:dk2>
        <a:srgbClr val="005476"/>
      </a:dk2>
      <a:lt2>
        <a:srgbClr val="F2F2F2"/>
      </a:lt2>
      <a:accent1>
        <a:srgbClr val="00AEE0"/>
      </a:accent1>
      <a:accent2>
        <a:srgbClr val="78D7F7"/>
      </a:accent2>
      <a:accent3>
        <a:srgbClr val="92D426"/>
      </a:accent3>
      <a:accent4>
        <a:srgbClr val="5E8E00"/>
      </a:accent4>
      <a:accent5>
        <a:srgbClr val="F2971A"/>
      </a:accent5>
      <a:accent6>
        <a:srgbClr val="F6BA22"/>
      </a:accent6>
      <a:hlink>
        <a:srgbClr val="00AEE0"/>
      </a:hlink>
      <a:folHlink>
        <a:srgbClr val="00000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B PP mal 2">
  <a:themeElements>
    <a:clrScheme name="EB_PP_Farge">
      <a:dk1>
        <a:srgbClr val="000000"/>
      </a:dk1>
      <a:lt1>
        <a:srgbClr val="FFFFFF"/>
      </a:lt1>
      <a:dk2>
        <a:srgbClr val="8BA4D4"/>
      </a:dk2>
      <a:lt2>
        <a:srgbClr val="C9D6A6"/>
      </a:lt2>
      <a:accent1>
        <a:srgbClr val="7E8082"/>
      </a:accent1>
      <a:accent2>
        <a:srgbClr val="005CAB"/>
      </a:accent2>
      <a:accent3>
        <a:srgbClr val="C3211F"/>
      </a:accent3>
      <a:accent4>
        <a:srgbClr val="FFF200"/>
      </a:accent4>
      <a:accent5>
        <a:srgbClr val="778E1D"/>
      </a:accent5>
      <a:accent6>
        <a:srgbClr val="F38F1D"/>
      </a:accent6>
      <a:hlink>
        <a:srgbClr val="005CAB"/>
      </a:hlink>
      <a:folHlink>
        <a:srgbClr val="005C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38F1D"/>
          </a:buClr>
          <a:buSzPct val="150000"/>
          <a:buFontTx/>
          <a:buChar char="•"/>
          <a:tabLst/>
          <a:defRPr kumimoji="0" lang="nb-NO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38F1D"/>
          </a:buClr>
          <a:buSzPct val="150000"/>
          <a:buFontTx/>
          <a:buChar char="•"/>
          <a:tabLst/>
          <a:defRPr kumimoji="0" lang="nb-NO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EB PP mal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 PP mal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 PP mal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 PP mal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 PP mal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 PP mal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 PP mal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 PP mal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 PP mal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 PP mal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 PP mal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 PP mal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HO_DocumentStatus xmlns="1fcd92dd-7d74-4918-8c11-98baf3d8368d">Under behandling</NHO_DocumentStatus>
    <c33924c3673147c88830f2707c1978bc xmlns="1fcd92dd-7d74-4918-8c11-98baf3d8368d">
      <Terms xmlns="http://schemas.microsoft.com/office/infopath/2007/PartnerControls"/>
    </c33924c3673147c88830f2707c1978bc>
    <TaxKeywordTaxHTField xmlns="1fcd92dd-7d74-4918-8c11-98baf3d8368d">
      <Terms xmlns="http://schemas.microsoft.com/office/infopath/2007/PartnerControls"/>
    </TaxKeywordTaxHTField>
    <ARENA_DocumentReference xmlns="1fcd92dd-7d74-4918-8c11-98baf3d8368d" xsi:nil="true"/>
    <ARENA_DocumentRecipient xmlns="1fcd92dd-7d74-4918-8c11-98baf3d8368d" xsi:nil="true"/>
    <NHO_DocumentDate xmlns="1fcd92dd-7d74-4918-8c11-98baf3d8368d">2015-08-24T09:22:39+00:00</NHO_DocumentDate>
    <NHO_DocumentArchiveDate xmlns="1fcd92dd-7d74-4918-8c11-98baf3d8368d" xsi:nil="true"/>
    <TaxCatchAll xmlns="1fcd92dd-7d74-4918-8c11-98baf3d8368d"/>
    <ARENA_DocumentSender xmlns="1fcd92dd-7d74-4918-8c11-98baf3d8368d" xsi:nil="true"/>
    <p8a47c7619634ae9930087b62d76e394 xmlns="1fcd92dd-7d74-4918-8c11-98baf3d8368d">
      <Terms xmlns="http://schemas.microsoft.com/office/infopath/2007/PartnerControls"/>
    </p8a47c7619634ae9930087b62d76e394>
    <NHO_DocumentProperty xmlns="1fcd92dd-7d74-4918-8c11-98baf3d8368d">Ut</NHO_DocumentProperty>
    <crms_nhonr xmlns="1fcd92dd-7d74-4918-8c11-98baf3d8368d" xsi:nil="true"/>
    <_dlc_DocId xmlns="1fcd92dd-7d74-4918-8c11-98baf3d8368d">ARENA-228-64950</_dlc_DocId>
    <_dlc_DocIdUrl xmlns="1fcd92dd-7d74-4918-8c11-98baf3d8368d">
      <Url>https://arenarom.nho.no/rom/energinorge/_layouts/DocIdRedir.aspx?ID=ARENA-228-64950</Url>
      <Description>ARENA-228-64950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cbd9e53e-6585-4f50-95a9-cc115a295e47" ContentTypeId="0x0101002703D2AF657F4CC69F3B5766777647D700D06115F784074B5E809F7B2D63EA2F2B007CC8D3DE76A54263AD44A5AABF561F5E" PreviousValue="tru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 - ARENA-rom" ma:contentTypeID="0x0101002703D2AF657F4CC69F3B5766777647D700D06115F784074B5E809F7B2D63EA2F2B007CC8D3DE76A54263AD44A5AABF561F5E007C6BC9FDCE3EA64E92899BAB6EF4B603" ma:contentTypeVersion="55" ma:contentTypeDescription="Opprett et nytt dokument." ma:contentTypeScope="" ma:versionID="0d9b8f12415e13f0e368823a7dce379e">
  <xsd:schema xmlns:xsd="http://www.w3.org/2001/XMLSchema" xmlns:xs="http://www.w3.org/2001/XMLSchema" xmlns:p="http://schemas.microsoft.com/office/2006/metadata/properties" xmlns:ns2="1fcd92dd-7d74-4918-8c11-98baf3d8368d" targetNamespace="http://schemas.microsoft.com/office/2006/metadata/properties" ma:root="true" ma:fieldsID="c28a5a641cf90a463c0443420e7920bd" ns2:_="">
    <xsd:import namespace="1fcd92dd-7d74-4918-8c11-98baf3d8368d"/>
    <xsd:element name="properties">
      <xsd:complexType>
        <xsd:sequence>
          <xsd:element name="documentManagement">
            <xsd:complexType>
              <xsd:all>
                <xsd:element ref="ns2:NHO_DocumentStatus"/>
                <xsd:element ref="ns2:NHO_DocumentProperty" minOccurs="0"/>
                <xsd:element ref="ns2:NHO_DocumentDate" minOccurs="0"/>
                <xsd:element ref="ns2:NHO_DocumentArchiveDate" minOccurs="0"/>
                <xsd:element ref="ns2:ARENA_DocumentReference" minOccurs="0"/>
                <xsd:element ref="ns2:ARENA_DocumentRecipient" minOccurs="0"/>
                <xsd:element ref="ns2:ARENA_DocumentSender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2:c33924c3673147c88830f2707c1978bc" minOccurs="0"/>
                <xsd:element ref="ns2:p8a47c7619634ae9930087b62d76e394" minOccurs="0"/>
                <xsd:element ref="ns2:_dlc_DocId" minOccurs="0"/>
                <xsd:element ref="ns2:TaxKeywordTaxHTField" minOccurs="0"/>
                <xsd:element ref="ns2:crms_nhon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d92dd-7d74-4918-8c11-98baf3d8368d" elementFormDefault="qualified">
    <xsd:import namespace="http://schemas.microsoft.com/office/2006/documentManagement/types"/>
    <xsd:import namespace="http://schemas.microsoft.com/office/infopath/2007/PartnerControls"/>
    <xsd:element name="NHO_DocumentStatus" ma:index="2" ma:displayName="Status" ma:default="Under behandling" ma:description="Status" ma:format="Dropdown" ma:internalName="NHO_DocumentStatus">
      <xsd:simpleType>
        <xsd:restriction base="dms:Choice">
          <xsd:enumeration value="Under behandling"/>
          <xsd:enumeration value="Til fordeling"/>
          <xsd:enumeration value="Arkivert"/>
        </xsd:restriction>
      </xsd:simpleType>
    </xsd:element>
    <xsd:element name="NHO_DocumentProperty" ma:index="3" nillable="true" ma:displayName="Inn/ut/internt" ma:default="Ut" ma:description="Inn/ut/internt" ma:format="Dropdown" ma:internalName="NHO_DocumentProperty">
      <xsd:simpleType>
        <xsd:restriction base="dms:Choice">
          <xsd:enumeration value="Internt"/>
          <xsd:enumeration value="Ut"/>
          <xsd:enumeration value="Inn"/>
        </xsd:restriction>
      </xsd:simpleType>
    </xsd:element>
    <xsd:element name="NHO_DocumentDate" ma:index="4" nillable="true" ma:displayName="Dokumentdato" ma:default="[today]" ma:description="Dokumentdato" ma:format="DateOnly" ma:internalName="NHO_DocumentDate" ma:readOnly="false">
      <xsd:simpleType>
        <xsd:restriction base="dms:DateTime"/>
      </xsd:simpleType>
    </xsd:element>
    <xsd:element name="NHO_DocumentArchiveDate" ma:index="5" nillable="true" ma:displayName="Arkivdato" ma:format="DateTime" ma:hidden="true" ma:internalName="NHO_DocumentArchiveDate">
      <xsd:simpleType>
        <xsd:restriction base="dms:DateTime"/>
      </xsd:simpleType>
    </xsd:element>
    <xsd:element name="ARENA_DocumentReference" ma:index="9" nillable="true" ma:displayName="Deres referanse" ma:description="Deres referanse" ma:internalName="ARENA_DocumentReference">
      <xsd:simpleType>
        <xsd:restriction base="dms:Text"/>
      </xsd:simpleType>
    </xsd:element>
    <xsd:element name="ARENA_DocumentRecipient" ma:index="10" nillable="true" ma:displayName="Mottaker" ma:description="Mottaker" ma:internalName="ARENA_DocumentRecipient">
      <xsd:simpleType>
        <xsd:restriction base="dms:Text"/>
      </xsd:simpleType>
    </xsd:element>
    <xsd:element name="ARENA_DocumentSender" ma:index="11" nillable="true" ma:displayName="Avsender" ma:description="Avsender" ma:internalName="ARENA_DocumentSender">
      <xsd:simpleType>
        <xsd:restriction base="dms:Text"/>
      </xsd:simpleType>
    </xsd:element>
    <xsd:element name="_dlc_DocIdUrl" ma:index="12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4" nillable="true" ma:displayName="Taxonomy Catch All Column" ma:hidden="true" ma:list="{aa4cd1ed-27a5-4a02-b49a-9ce2141a4d7e}" ma:internalName="TaxCatchAll" ma:showField="CatchAllData" ma:web="5a85ae50-92f0-4505-b4e0-b347f9975d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aa4cd1ed-27a5-4a02-b49a-9ce2141a4d7e}" ma:internalName="TaxCatchAllLabel" ma:readOnly="true" ma:showField="CatchAllDataLabel" ma:web="5a85ae50-92f0-4505-b4e0-b347f9975d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33924c3673147c88830f2707c1978bc" ma:index="17" nillable="true" ma:taxonomy="true" ma:internalName="c33924c3673147c88830f2707c1978bc" ma:taxonomyFieldName="NhoMmdCaseWorker" ma:displayName="Saksbehandler" ma:default="" ma:fieldId="{c33924c3-6731-47c8-8830-f2707c1978bc}" ma:sspId="23ae1762-dfb7-4954-b585-25db1d1094a4" ma:termSetId="bbd35930-3809-4f28-8ebd-605c947425f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8a47c7619634ae9930087b62d76e394" ma:index="19" nillable="true" ma:taxonomy="true" ma:internalName="p8a47c7619634ae9930087b62d76e394" ma:taxonomyFieldName="NHO_OrganisationUnit" ma:displayName="Organisasjonsenhet" ma:fieldId="{98a47c76-1963-4ae9-9300-87b62d76e394}" ma:sspId="23ae1762-dfb7-4954-b585-25db1d1094a4" ma:termSetId="110110fd-e430-4d4e-8550-74127a1a531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2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TaxKeywordTaxHTField" ma:index="24" nillable="true" ma:taxonomy="true" ma:internalName="TaxKeywordTaxHTField" ma:taxonomyFieldName="TaxKeyword" ma:displayName="Organisasjonsnøkkelord" ma:fieldId="{23f27201-bee3-471e-b2e7-b64fd8b7ca38}" ma:taxonomyMulti="true" ma:sspId="23ae1762-dfb7-4954-b585-25db1d1094a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crms_nhonr" ma:index="26" nillable="true" ma:displayName="NHO NR" ma:internalName="crms_nhonr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39EBD54-4BE8-4BB4-A4AF-E00CEAD4771A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1fcd92dd-7d74-4918-8c11-98baf3d8368d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49804AF4-0636-4F41-AF33-796F3ACE45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902B00-18B5-4E21-BA81-824438217751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4CCC8487-E3E0-4585-BE1A-B87A5ACC77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cd92dd-7d74-4918-8c11-98baf3d836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A97088C3-917A-407B-99BB-1ABA7A7991C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Energi Norge PowerPointmal engelsk</Template>
  <TotalTime>5812</TotalTime>
  <Words>305</Words>
  <Application>Microsoft Office PowerPoint</Application>
  <PresentationFormat>Skjermfremvisning (4:3)</PresentationFormat>
  <Paragraphs>60</Paragraphs>
  <Slides>9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9</vt:i4>
      </vt:variant>
    </vt:vector>
  </HeadingPairs>
  <TitlesOfParts>
    <vt:vector size="18" baseType="lpstr">
      <vt:lpstr>Arial</vt:lpstr>
      <vt:lpstr>Arial (Brødtekst)</vt:lpstr>
      <vt:lpstr>Calibri</vt:lpstr>
      <vt:lpstr>Geneva</vt:lpstr>
      <vt:lpstr>Wingdings</vt:lpstr>
      <vt:lpstr>ヒラギノ角ゴ Pro W3</vt:lpstr>
      <vt:lpstr>Energi Norge PowerPointmal</vt:lpstr>
      <vt:lpstr>1_Energi Norge PowerPointmal</vt:lpstr>
      <vt:lpstr>2_EB PP mal 2</vt:lpstr>
      <vt:lpstr>Kontrollstasjonen 2017</vt:lpstr>
      <vt:lpstr>Hvem er Energi Norge?</vt:lpstr>
      <vt:lpstr>Myndigheter og media gir kraftleverandørene en ekstra kommunikasjonsutfordring</vt:lpstr>
      <vt:lpstr>PowerPoint-presentasjon</vt:lpstr>
      <vt:lpstr>Det er ikke behov for ytterligere subsidier (her)</vt:lpstr>
      <vt:lpstr>Hypoteser jeg legger til grunn</vt:lpstr>
      <vt:lpstr>PowerPoint-presentasjon</vt:lpstr>
      <vt:lpstr>Andre utfordringer</vt:lpstr>
      <vt:lpstr>PowerPoint-presentasjon</vt:lpstr>
    </vt:vector>
  </TitlesOfParts>
  <Company>NHO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Aktuelle skattesaker – nytt fra statsbudsjettet</dc:title>
  <dc:creator>Ingvar Solberg</dc:creator>
  <cp:lastModifiedBy>Magne Fauli</cp:lastModifiedBy>
  <cp:revision>456</cp:revision>
  <cp:lastPrinted>2016-05-25T12:09:28Z</cp:lastPrinted>
  <dcterms:created xsi:type="dcterms:W3CDTF">2014-10-18T16:25:47Z</dcterms:created>
  <dcterms:modified xsi:type="dcterms:W3CDTF">2016-05-27T06:59:04Z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0x0101002703D2AF657F4CC69F3B5766777647D700D06115F784074B5E809F7B2D63EA2F2B007CC8D3DE76A54263AD44A5AABF561F5E007C6BC9FDCE3EA64E92899BAB6EF4B603</vt:lpwstr>
  </property>
  <property fmtid="{D5CDD505-2E9C-101B-9397-08002B2CF9AE}" pid="3" name="TaxKeyword">
    <vt:lpwstr/>
  </property>
  <property fmtid="{D5CDD505-2E9C-101B-9397-08002B2CF9AE}" pid="4" name="NHO_OrganisationUnit">
    <vt:lpwstr>760;#Kommunikasjon og samfunn|15941d94-e215-4568-b806-f95abd483e8a</vt:lpwstr>
  </property>
  <property fmtid="{D5CDD505-2E9C-101B-9397-08002B2CF9AE}" pid="5" name="_dlc_DocIdItemGuid">
    <vt:lpwstr>4d57befc-79e2-41f8-b892-996f3e796871</vt:lpwstr>
  </property>
  <property fmtid="{D5CDD505-2E9C-101B-9397-08002B2CF9AE}" pid="6" name="NhoMmdCaseWorker">
    <vt:lpwstr>4942;#Janne Stene|6e82c699-d8f8-48d5-bc74-b9e2fff8534d</vt:lpwstr>
  </property>
</Properties>
</file>